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7"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02C4"/>
    <a:srgbClr val="CDC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957A-0050-D02A-452C-5716AC6CE3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F48F3D-21C2-5F38-5947-E0BB9F476A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DCF79-A8F1-6110-0060-7B9F4C45125F}"/>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5" name="Footer Placeholder 4">
            <a:extLst>
              <a:ext uri="{FF2B5EF4-FFF2-40B4-BE49-F238E27FC236}">
                <a16:creationId xmlns:a16="http://schemas.microsoft.com/office/drawing/2014/main" id="{3BAABEF1-0476-6542-77F1-37177905F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3262-64A3-0176-52E3-00FD8DA32C3A}"/>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529352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82EC-6FB4-7E4B-1C36-77C90DC468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703686-F6EC-0FC3-925E-B1A7AAF18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09A0F-5A64-8DEC-554D-21A14A7B498D}"/>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5" name="Footer Placeholder 4">
            <a:extLst>
              <a:ext uri="{FF2B5EF4-FFF2-40B4-BE49-F238E27FC236}">
                <a16:creationId xmlns:a16="http://schemas.microsoft.com/office/drawing/2014/main" id="{2BA3D081-E34A-4239-D639-EB327E234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2E43D-7500-5D98-F51E-4ADCC2CA0F4A}"/>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353580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77535-6948-DAFA-2ADB-2C07C95ED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07F343-546E-E4AF-1D16-55B2F317B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D682-83B5-65F5-657D-E0EDB86F34A6}"/>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5" name="Footer Placeholder 4">
            <a:extLst>
              <a:ext uri="{FF2B5EF4-FFF2-40B4-BE49-F238E27FC236}">
                <a16:creationId xmlns:a16="http://schemas.microsoft.com/office/drawing/2014/main" id="{02D261A3-AF4F-5759-C3A7-5BB02E2A2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6D77A-CFD5-581B-C299-2DDDD8A13ED2}"/>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48493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1F12-79FD-6337-EF7C-38108A435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405DDD-683C-F321-AE09-6F8864C8C7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E9163-505F-B733-4F05-347044A0C9D4}"/>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5" name="Footer Placeholder 4">
            <a:extLst>
              <a:ext uri="{FF2B5EF4-FFF2-40B4-BE49-F238E27FC236}">
                <a16:creationId xmlns:a16="http://schemas.microsoft.com/office/drawing/2014/main" id="{2CF2AA52-0471-FDE6-E75F-5FAE33140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F1F38-C339-A977-20C6-2C6FB6318B59}"/>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215971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7C19-8487-C743-66C3-C79E1806BA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7B8826-9A8F-9FCA-FB3A-2AC117920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B26F5-0717-AA80-3EA1-2A6E998C6070}"/>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5" name="Footer Placeholder 4">
            <a:extLst>
              <a:ext uri="{FF2B5EF4-FFF2-40B4-BE49-F238E27FC236}">
                <a16:creationId xmlns:a16="http://schemas.microsoft.com/office/drawing/2014/main" id="{721D5163-9844-B544-C67E-E6C099297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38E26-3C52-185F-28F7-DCA1F0CE5A10}"/>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779013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5A45-C6ED-0E08-DD6B-B54E1FE9C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1019B9-F137-67BD-1D9F-3C0AFAFF8D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974105-AD81-1203-108D-FC47A82A7F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8A07B-6784-F830-15CB-19E28BE243CA}"/>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6" name="Footer Placeholder 5">
            <a:extLst>
              <a:ext uri="{FF2B5EF4-FFF2-40B4-BE49-F238E27FC236}">
                <a16:creationId xmlns:a16="http://schemas.microsoft.com/office/drawing/2014/main" id="{6BACC2D8-4FC6-508B-53EB-210031627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C0542-4E3D-1457-245A-C03467A4B25C}"/>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12923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3DED-AC4A-96C6-4C00-5160A6F698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7244D-A5E8-123E-3FF6-21F3B11E70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0718D-DC15-6DA5-7AB5-98859B8DA2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09D254-5D2D-F0F8-EF61-F6D949E68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84B36E-EEFC-DB4A-744E-13EF7F029B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BBAB9F-45DE-1AC1-AF1D-897705C632E5}"/>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8" name="Footer Placeholder 7">
            <a:extLst>
              <a:ext uri="{FF2B5EF4-FFF2-40B4-BE49-F238E27FC236}">
                <a16:creationId xmlns:a16="http://schemas.microsoft.com/office/drawing/2014/main" id="{3F4D9EBB-209D-B03A-7E94-DA2FAA3F32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0B7722-C930-60A3-2843-5C02F9030D60}"/>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375738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57DC-88FA-5B08-430E-49B9835B4B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373AC2-156F-375F-7A78-BF7644F02752}"/>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4" name="Footer Placeholder 3">
            <a:extLst>
              <a:ext uri="{FF2B5EF4-FFF2-40B4-BE49-F238E27FC236}">
                <a16:creationId xmlns:a16="http://schemas.microsoft.com/office/drawing/2014/main" id="{FE2AE313-64BD-7F0E-03F8-B7824E3850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63444-180C-3630-1ADF-A12D8A829821}"/>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405625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C969D-CC6C-56BF-FDC0-F13733617FB4}"/>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3" name="Footer Placeholder 2">
            <a:extLst>
              <a:ext uri="{FF2B5EF4-FFF2-40B4-BE49-F238E27FC236}">
                <a16:creationId xmlns:a16="http://schemas.microsoft.com/office/drawing/2014/main" id="{F85DA0D9-CC6E-5149-6CFF-85BD55D2AE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833CBE-4DA7-1F34-3C8B-131102CF8435}"/>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261853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470D-2DD7-D7B1-40A8-990DF63D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F7ED2-C9D6-8914-F761-F23B7086D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D8C9BB-6AEB-500F-F4B3-269D14A30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02CCA-6B91-71E6-01B6-C991002300D8}"/>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6" name="Footer Placeholder 5">
            <a:extLst>
              <a:ext uri="{FF2B5EF4-FFF2-40B4-BE49-F238E27FC236}">
                <a16:creationId xmlns:a16="http://schemas.microsoft.com/office/drawing/2014/main" id="{E2A658C2-E340-6551-2861-B3A659778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EB751-CCD4-F329-99CC-2BEE79508BA3}"/>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286834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1F58-5051-18C1-076D-FE865D4B2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AEB1C-CEE8-DE0C-8459-0EEFD48E7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CCF5AF-5251-5BAA-FF9A-A3D7E2BD4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4F18DF-1E5C-DD4D-9F9F-A6B0B618252E}"/>
              </a:ext>
            </a:extLst>
          </p:cNvPr>
          <p:cNvSpPr>
            <a:spLocks noGrp="1"/>
          </p:cNvSpPr>
          <p:nvPr>
            <p:ph type="dt" sz="half" idx="10"/>
          </p:nvPr>
        </p:nvSpPr>
        <p:spPr/>
        <p:txBody>
          <a:bodyPr/>
          <a:lstStyle/>
          <a:p>
            <a:fld id="{C5A2BE80-049F-462E-B5E2-A633D79BE16E}" type="datetimeFigureOut">
              <a:rPr lang="en-US" smtClean="0"/>
              <a:t>3/26/2026</a:t>
            </a:fld>
            <a:endParaRPr lang="en-US"/>
          </a:p>
        </p:txBody>
      </p:sp>
      <p:sp>
        <p:nvSpPr>
          <p:cNvPr id="6" name="Footer Placeholder 5">
            <a:extLst>
              <a:ext uri="{FF2B5EF4-FFF2-40B4-BE49-F238E27FC236}">
                <a16:creationId xmlns:a16="http://schemas.microsoft.com/office/drawing/2014/main" id="{35EBBC30-04AB-3EB6-C574-5BF2864A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88490-AF86-0C76-1BF3-9145A622ECE4}"/>
              </a:ext>
            </a:extLst>
          </p:cNvPr>
          <p:cNvSpPr>
            <a:spLocks noGrp="1"/>
          </p:cNvSpPr>
          <p:nvPr>
            <p:ph type="sldNum" sz="quarter" idx="12"/>
          </p:nvPr>
        </p:nvSpPr>
        <p:spPr/>
        <p:txBody>
          <a:bodyPr/>
          <a:lstStyle/>
          <a:p>
            <a:fld id="{211932D2-34B7-47CE-8FC9-2EA5279999C9}" type="slidenum">
              <a:rPr lang="en-US" smtClean="0"/>
              <a:t>‹#›</a:t>
            </a:fld>
            <a:endParaRPr lang="en-US"/>
          </a:p>
        </p:txBody>
      </p:sp>
    </p:spTree>
    <p:extLst>
      <p:ext uri="{BB962C8B-B14F-4D97-AF65-F5344CB8AC3E}">
        <p14:creationId xmlns:p14="http://schemas.microsoft.com/office/powerpoint/2010/main" val="297547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5CD830-F9B8-7DDD-CD0C-85F388C89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73617-92FA-9D25-DDE4-17B1AB928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A7CA6-1E1B-0797-B541-68061E27D8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2BE80-049F-462E-B5E2-A633D79BE16E}" type="datetimeFigureOut">
              <a:rPr lang="en-US" smtClean="0"/>
              <a:t>3/26/2026</a:t>
            </a:fld>
            <a:endParaRPr lang="en-US"/>
          </a:p>
        </p:txBody>
      </p:sp>
      <p:sp>
        <p:nvSpPr>
          <p:cNvPr id="5" name="Footer Placeholder 4">
            <a:extLst>
              <a:ext uri="{FF2B5EF4-FFF2-40B4-BE49-F238E27FC236}">
                <a16:creationId xmlns:a16="http://schemas.microsoft.com/office/drawing/2014/main" id="{5B441C52-A998-B17E-1A18-82B6AFD42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C75055-E95C-7A7D-C42F-4579A8CDF4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32D2-34B7-47CE-8FC9-2EA5279999C9}" type="slidenum">
              <a:rPr lang="en-US" smtClean="0"/>
              <a:t>‹#›</a:t>
            </a:fld>
            <a:endParaRPr lang="en-US"/>
          </a:p>
        </p:txBody>
      </p:sp>
    </p:spTree>
    <p:extLst>
      <p:ext uri="{BB962C8B-B14F-4D97-AF65-F5344CB8AC3E}">
        <p14:creationId xmlns:p14="http://schemas.microsoft.com/office/powerpoint/2010/main" val="242067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tatic1.squarespace.com/static/612e8028c3cc9a34eab08a93/t/69bc72615ba6541077ad9185/1773957730863/MAA_NCS_SP26_Program.pdf" TargetMode="External"/><Relationship Id="rId2" Type="http://schemas.openxmlformats.org/officeDocument/2006/relationships/hyperlink" Target="https://www.northcentral.maa.org/maa-ncs-spring-2026-meeting"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roice3.org/rue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Jeffrey_Weeks_(mathematician)" TargetMode="External"/><Relationship Id="rId2" Type="http://schemas.openxmlformats.org/officeDocument/2006/relationships/hyperlink" Target="https://www.geometrygames.org/KaleidoTile"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hypergons.web.app/hypergon.html?code=d-:C&amp;tools=view,base,rank&amp;gyration=1&amp;position=1.5208,1.7473,2.0346&amp;rotation=-0.7173,0.5223,0.4104&amp;fov=45.00&amp;target=-0.0269,-0.0202,0.0084&amp;ver=0" TargetMode="External"/><Relationship Id="rId7" Type="http://schemas.openxmlformats.org/officeDocument/2006/relationships/image" Target="../media/image17.png"/><Relationship Id="rId2" Type="http://schemas.openxmlformats.org/officeDocument/2006/relationships/hyperlink" Target="https://hypergons.web.app/hypergon.html?code=-:C&amp;tools=view,base&amp;gyration=1&amp;position=2.4736,1.0297,1.1566&amp;rotation=-0.7661,0.9861,0.6761&amp;fov=45.00&amp;target=0.0158,-0.0982,-0.0157&amp;ver=0" TargetMode="External"/><Relationship Id="rId1" Type="http://schemas.openxmlformats.org/officeDocument/2006/relationships/slideLayout" Target="../slideLayouts/slideLayout1.xml"/><Relationship Id="rId6" Type="http://schemas.openxmlformats.org/officeDocument/2006/relationships/hyperlink" Target="https://hypergons.web.app/hypergon.html?code=$-:C&amp;tools=view,base,rank&amp;gyration=1&amp;position=1.5208,1.7473,2.0346&amp;rotation=-0.7173,0.5223,0.4105&amp;fov=45.00&amp;target=-0.0269,-0.0202,0.0084&amp;ver=0" TargetMode="External"/><Relationship Id="rId5" Type="http://schemas.openxmlformats.org/officeDocument/2006/relationships/hyperlink" Target="https://hypergons.web.app/hypergon.html?code=d$-:C&amp;tools=view,base,rank&amp;gyration=1&amp;position=1.5208,1.7473,2.0346&amp;rotation=-0.7173,0.5223,0.4105&amp;fov=45.00&amp;target=-0.0269,-0.0202,0.0084&amp;ver=0" TargetMode="External"/><Relationship Id="rId4" Type="http://schemas.openxmlformats.org/officeDocument/2006/relationships/hyperlink" Target="https://hypergons.web.app/hypergon.html?code=$-:C&amp;tools=view,base,rank&amp;gyration=1&amp;position=1.5208,1.7473,2.0346&amp;rotation=-0.7173,0.5223,0.4104&amp;fov=45.00&amp;target=-0.0269,-0.0202,0.0084&amp;ver=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Regular_complex_polygon" TargetMode="External"/><Relationship Id="rId7" Type="http://schemas.openxmlformats.org/officeDocument/2006/relationships/image" Target="../media/image19.png"/><Relationship Id="rId2" Type="http://schemas.openxmlformats.org/officeDocument/2006/relationships/hyperlink" Target="https://en.wikipedia.org/wiki/Geoffrey_Colin_Shephard"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amazon.com/Regular-Complex-Polytopes-H-Coxeter/dp/0521394902/ref=sr_1_1" TargetMode="External"/><Relationship Id="rId4" Type="http://schemas.openxmlformats.org/officeDocument/2006/relationships/hyperlink" Target="https://www.cambridge.org/core/journals/canadian-mathematical-bulletin/article/generators-and-relations-for-discrete-groups-by-h-s-m-coxeter-and-woj-moser-second-edition-ergebnisse-der-mathematik-neue-folge-band-14-springer-verlag-berlin-1965-ix-161-pages-price-d-m-3200/02ECDA5D4F5DD8FA5988AB0FBB90DF0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hypergons.web.app/complexApeirogons.html?pr=6%2C3&amp;seed=-1%2C0" TargetMode="External"/><Relationship Id="rId13" Type="http://schemas.openxmlformats.org/officeDocument/2006/relationships/image" Target="../media/image22.png"/><Relationship Id="rId3" Type="http://schemas.openxmlformats.org/officeDocument/2006/relationships/hyperlink" Target="https://hypergons.web.app/complexApeirogons.html?pr=2%2C4&amp;seed=-1%2C0" TargetMode="External"/><Relationship Id="rId7" Type="http://schemas.openxmlformats.org/officeDocument/2006/relationships/hyperlink" Target="https://hypergons.web.app/complexApeirogons.html?pr=2%2C6&amp;seed=-1%2C0" TargetMode="External"/><Relationship Id="rId12" Type="http://schemas.openxmlformats.org/officeDocument/2006/relationships/hyperlink" Target="https://hypergons.web.app/complexApeirogons.html?pr=6%2C6&amp;seed=-1%2C0" TargetMode="External"/><Relationship Id="rId2" Type="http://schemas.openxmlformats.org/officeDocument/2006/relationships/hyperlink" Target="https://hypergons.web.app/complexApeirogons.html?pr=4%2C2&amp;seed=-1%2C0" TargetMode="External"/><Relationship Id="rId1" Type="http://schemas.openxmlformats.org/officeDocument/2006/relationships/slideLayout" Target="../slideLayouts/slideLayout2.xml"/><Relationship Id="rId6" Type="http://schemas.openxmlformats.org/officeDocument/2006/relationships/hyperlink" Target="https://hypergons.web.app/complexApeirogons.html?pr=6%2C2&amp;seed=-1%2C0" TargetMode="External"/><Relationship Id="rId11" Type="http://schemas.openxmlformats.org/officeDocument/2006/relationships/hyperlink" Target="https://hypergons.web.app/complexApeirogons.html?pr=3%2C3&amp;seed=-1%2C0" TargetMode="External"/><Relationship Id="rId5" Type="http://schemas.openxmlformats.org/officeDocument/2006/relationships/hyperlink" Target="https://hypergons.web.app/complexApeirogons.html?pr=2%2C3&amp;seed=-1%2C0" TargetMode="External"/><Relationship Id="rId10" Type="http://schemas.openxmlformats.org/officeDocument/2006/relationships/hyperlink" Target="https://hypergons.web.app/complexApeirogons.html?pr=4%2C4&amp;seed=-1%2C0" TargetMode="External"/><Relationship Id="rId4" Type="http://schemas.openxmlformats.org/officeDocument/2006/relationships/hyperlink" Target="https://hypergons.web.app/complexApeirogons.html?pr=3%2C2&amp;seed=-1%2C0" TargetMode="External"/><Relationship Id="rId9" Type="http://schemas.openxmlformats.org/officeDocument/2006/relationships/hyperlink" Target="https://hypergons.web.app/complexApeirogons.html?pr=3%2C6&amp;seed=-1%2C0" TargetMode="External"/><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hypergons.web.app/complexApeirogons.html?pr=6%2C3&amp;style=3&amp;point=6&amp;width=2&amp;parity=0" TargetMode="External"/><Relationship Id="rId2" Type="http://schemas.openxmlformats.org/officeDocument/2006/relationships/hyperlink" Target="https://hypergons.web.app/complexApeirogons.html?pr=6%2C3&amp;point=6&amp;width=2&amp;parity=0"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hypergons.web.app/complexApeirogons.html?pr=6%2C3&amp;style=5&amp;point=6&amp;width=2&amp;parity=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hypergons.web.app/complexApeirogons.html?pr=4%2C4&amp;style=9&amp;width=2&amp;levi=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QcLfb0PhfO0?t=338" TargetMode="External"/><Relationship Id="rId2" Type="http://schemas.openxmlformats.org/officeDocument/2006/relationships/hyperlink" Target="http://www.geom.uiuc.edu/video/NotKnot/"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eometrygames.org/KaleidoTile" TargetMode="External"/><Relationship Id="rId2" Type="http://schemas.openxmlformats.org/officeDocument/2006/relationships/hyperlink" Target="https://hypergons.web.app/" TargetMode="Externa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hypergons.web.app/wythoffpolygon.html?p=8&amp;angle=67.500" TargetMode="External"/><Relationship Id="rId3" Type="http://schemas.openxmlformats.org/officeDocument/2006/relationships/hyperlink" Target="https://hypergons.web.app/wythoffpolygon.html?p=8&amp;angle=11.250" TargetMode="External"/><Relationship Id="rId7" Type="http://schemas.openxmlformats.org/officeDocument/2006/relationships/hyperlink" Target="https://hypergons.web.app/wythoffpolygon.html?p=8&amp;angle=56.250" TargetMode="External"/><Relationship Id="rId12" Type="http://schemas.openxmlformats.org/officeDocument/2006/relationships/image" Target="../media/image7.png"/><Relationship Id="rId2" Type="http://schemas.openxmlformats.org/officeDocument/2006/relationships/hyperlink" Target="https://hypergons.web.app/wythoffpolygon.html?p=8&amp;angle=0&amp;poly=1" TargetMode="External"/><Relationship Id="rId1" Type="http://schemas.openxmlformats.org/officeDocument/2006/relationships/slideLayout" Target="../slideLayouts/slideLayout2.xml"/><Relationship Id="rId6" Type="http://schemas.openxmlformats.org/officeDocument/2006/relationships/hyperlink" Target="https://hypergons.web.app/wythoffpolygon.html?p=8&amp;angle=45.000" TargetMode="External"/><Relationship Id="rId11" Type="http://schemas.openxmlformats.org/officeDocument/2006/relationships/hyperlink" Target="https://hypergons.web.app/wythoffpolygon.html?p=8&amp;angle=101.250&amp;poly=1&amp;fill=0&amp;trans=100" TargetMode="External"/><Relationship Id="rId5" Type="http://schemas.openxmlformats.org/officeDocument/2006/relationships/hyperlink" Target="https://hypergons.web.app/wythoffpolygon.html?p=8&amp;angle=33.750" TargetMode="External"/><Relationship Id="rId10" Type="http://schemas.openxmlformats.org/officeDocument/2006/relationships/hyperlink" Target="https://hypergons.web.app/wythoffpolygon.html?p=8&amp;angle=90.000" TargetMode="External"/><Relationship Id="rId4" Type="http://schemas.openxmlformats.org/officeDocument/2006/relationships/hyperlink" Target="https://hypergons.web.app/wythoffpolygon.html?p=8&amp;angle=22.500" TargetMode="External"/><Relationship Id="rId9" Type="http://schemas.openxmlformats.org/officeDocument/2006/relationships/hyperlink" Target="https://hypergons.web.app/wythoffpolygon.html?p=8&amp;angle=78.75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faculty.washington.edu/moishe/branko/BG201.Metamorphoses.pdf" TargetMode="External"/><Relationship Id="rId7" Type="http://schemas.openxmlformats.org/officeDocument/2006/relationships/image" Target="../media/image10.png"/><Relationship Id="rId2" Type="http://schemas.openxmlformats.org/officeDocument/2006/relationships/hyperlink" Target="https://en.wikipedia.org/wiki/Branko_Gr%C3%BCnbaum"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amazon.com/Lighter-Side-Mathematics-Proceedings-Recreational/dp/088385516X/ref=sr_1_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hypergons.web.app/wythoffpolygon.html?p=6&amp;angle=315.000&amp;poly=2&amp;fill=0&amp;trans=100&amp;point=8&amp;width=6" TargetMode="External"/><Relationship Id="rId2" Type="http://schemas.openxmlformats.org/officeDocument/2006/relationships/hyperlink" Target="https://hypergons.web.app/wythoffpolygon.html?p=6&amp;angle=312.916&amp;poly=1&amp;fill=0&amp;trans=100&amp;point=8&amp;width=8"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1046F-B22C-BC7B-82EA-35F2A0B19555}"/>
              </a:ext>
            </a:extLst>
          </p:cNvPr>
          <p:cNvSpPr>
            <a:spLocks noGrp="1"/>
          </p:cNvSpPr>
          <p:nvPr>
            <p:ph type="ctrTitle"/>
          </p:nvPr>
        </p:nvSpPr>
        <p:spPr>
          <a:xfrm>
            <a:off x="869133" y="371193"/>
            <a:ext cx="8781861" cy="2136618"/>
          </a:xfrm>
        </p:spPr>
        <p:txBody>
          <a:bodyPr>
            <a:normAutofit/>
          </a:bodyPr>
          <a:lstStyle/>
          <a:p>
            <a:r>
              <a:rPr lang="en-US" sz="4800" dirty="0"/>
              <a:t> Kaleidoscopic Constructions by Rotational Generators</a:t>
            </a:r>
            <a:br>
              <a:rPr lang="en-US" sz="2400" dirty="0"/>
            </a:br>
            <a:r>
              <a:rPr lang="en-US" sz="2400" dirty="0">
                <a:hlinkClick r:id="rId2"/>
              </a:rPr>
              <a:t>MAA NCS</a:t>
            </a:r>
            <a:r>
              <a:rPr lang="en-US" sz="2400" dirty="0"/>
              <a:t> - </a:t>
            </a:r>
            <a:r>
              <a:rPr lang="en-US" sz="2400" dirty="0">
                <a:hlinkClick r:id="rId3"/>
              </a:rPr>
              <a:t>Spring 2026</a:t>
            </a:r>
            <a:r>
              <a:rPr lang="en-US" sz="2400" dirty="0"/>
              <a:t> talk, March 28, 2026</a:t>
            </a:r>
            <a:br>
              <a:rPr lang="en-US" sz="2400" dirty="0"/>
            </a:br>
            <a:r>
              <a:rPr lang="en-US" sz="2400" dirty="0"/>
              <a:t>Tom Ruen, Email: tomruen@gmail.com, Web: </a:t>
            </a:r>
            <a:r>
              <a:rPr lang="en-US" sz="2400" dirty="0">
                <a:hlinkClick r:id="rId4"/>
              </a:rPr>
              <a:t>http://roice3.org/ruen/</a:t>
            </a:r>
            <a:endParaRPr lang="en-US" sz="2400" dirty="0"/>
          </a:p>
        </p:txBody>
      </p:sp>
      <p:sp>
        <p:nvSpPr>
          <p:cNvPr id="3" name="Subtitle 2">
            <a:extLst>
              <a:ext uri="{FF2B5EF4-FFF2-40B4-BE49-F238E27FC236}">
                <a16:creationId xmlns:a16="http://schemas.microsoft.com/office/drawing/2014/main" id="{8C9810AE-D3E7-08F3-8EDA-8F124D8B8BFB}"/>
              </a:ext>
            </a:extLst>
          </p:cNvPr>
          <p:cNvSpPr>
            <a:spLocks noGrp="1"/>
          </p:cNvSpPr>
          <p:nvPr>
            <p:ph type="subTitle" idx="1"/>
          </p:nvPr>
        </p:nvSpPr>
        <p:spPr>
          <a:xfrm>
            <a:off x="697116" y="2589291"/>
            <a:ext cx="6663351" cy="4092166"/>
          </a:xfrm>
        </p:spPr>
        <p:txBody>
          <a:bodyPr>
            <a:normAutofit/>
          </a:bodyPr>
          <a:lstStyle/>
          <a:p>
            <a:r>
              <a:rPr lang="en-US" sz="1800" dirty="0"/>
              <a:t>Abstract</a:t>
            </a:r>
          </a:p>
          <a:p>
            <a:pPr algn="just"/>
            <a:r>
              <a:rPr lang="en-US" sz="1800" dirty="0"/>
              <a:t>Kaleidoscopic constructions of uniform polytopes and tilings with Coxeter groups rely on reflections. We generalize mirrors to discrete rotations to build geometric configurations.</a:t>
            </a:r>
          </a:p>
          <a:p>
            <a:pPr algn="just"/>
            <a:r>
              <a:rPr lang="en-US" sz="1800" dirty="0"/>
              <a:t>We start with rank-2 signatures </a:t>
            </a:r>
            <a:r>
              <a:rPr lang="en-US" sz="1800" baseline="-25000" dirty="0"/>
              <a:t>&lt;</a:t>
            </a:r>
            <a:r>
              <a:rPr lang="en-US" sz="1800" i="1" baseline="-25000" dirty="0"/>
              <a:t>k</a:t>
            </a:r>
            <a:r>
              <a:rPr lang="en-US" sz="1800" baseline="-25000" dirty="0"/>
              <a:t>&gt;</a:t>
            </a:r>
            <a:r>
              <a:rPr lang="en-US" sz="1800" dirty="0"/>
              <a:t>(</a:t>
            </a:r>
            <a:r>
              <a:rPr lang="en-US" sz="1800" i="1" dirty="0"/>
              <a:t>g</a:t>
            </a:r>
            <a:r>
              <a:rPr lang="en-US" sz="1800" dirty="0"/>
              <a:t>)</a:t>
            </a:r>
            <a:r>
              <a:rPr lang="en-US" sz="1800" i="1" baseline="-25000" dirty="0"/>
              <a:t>d</a:t>
            </a:r>
            <a:r>
              <a:rPr lang="en-US" sz="1800" dirty="0"/>
              <a:t> being a </a:t>
            </a:r>
            <a:r>
              <a:rPr lang="en-US" sz="1800" i="1" dirty="0"/>
              <a:t>k</a:t>
            </a:r>
            <a:r>
              <a:rPr lang="en-US" sz="1800" dirty="0"/>
              <a:t>-uniform, </a:t>
            </a:r>
            <a:r>
              <a:rPr lang="en-US" sz="1800" i="1" dirty="0"/>
              <a:t>d</a:t>
            </a:r>
            <a:r>
              <a:rPr lang="en-US" sz="1800" dirty="0"/>
              <a:t>-regular symmetric hypergraph, where </a:t>
            </a:r>
            <a:r>
              <a:rPr lang="en-US" sz="1800" i="1" dirty="0"/>
              <a:t>g </a:t>
            </a:r>
            <a:r>
              <a:rPr lang="en-US" sz="1800" dirty="0"/>
              <a:t>= </a:t>
            </a:r>
            <a:r>
              <a:rPr lang="en-US" sz="1800" i="1" dirty="0" err="1"/>
              <a:t>vd</a:t>
            </a:r>
            <a:r>
              <a:rPr lang="en-US" sz="1800" i="1" dirty="0"/>
              <a:t> </a:t>
            </a:r>
            <a:r>
              <a:rPr lang="en-US" sz="1800" dirty="0"/>
              <a:t>= </a:t>
            </a:r>
            <a:r>
              <a:rPr lang="en-US" sz="1800" i="1" dirty="0" err="1"/>
              <a:t>ke</a:t>
            </a:r>
            <a:r>
              <a:rPr lang="en-US" sz="1800" dirty="0"/>
              <a:t> is vertex/edge incidence handshake. The kaleidoscopic seed also yields dual </a:t>
            </a:r>
            <a:r>
              <a:rPr lang="en-US" sz="1800" i="1" baseline="-25000" dirty="0"/>
              <a:t>k</a:t>
            </a:r>
            <a:r>
              <a:rPr lang="en-US" sz="1800" dirty="0"/>
              <a:t>(</a:t>
            </a:r>
            <a:r>
              <a:rPr lang="en-US" sz="1800" i="1" dirty="0"/>
              <a:t>g</a:t>
            </a:r>
            <a:r>
              <a:rPr lang="en-US" sz="1800" dirty="0"/>
              <a:t>)</a:t>
            </a:r>
            <a:r>
              <a:rPr lang="en-US" sz="1800" baseline="-25000" dirty="0"/>
              <a:t>&lt;</a:t>
            </a:r>
            <a:r>
              <a:rPr lang="en-US" sz="1800" i="1" baseline="-25000" dirty="0"/>
              <a:t>d</a:t>
            </a:r>
            <a:r>
              <a:rPr lang="en-US" sz="1800" baseline="-25000" dirty="0"/>
              <a:t>&gt;</a:t>
            </a:r>
            <a:r>
              <a:rPr lang="en-US" sz="1800" dirty="0"/>
              <a:t> (activating </a:t>
            </a:r>
            <a:r>
              <a:rPr lang="en-US" sz="1800" i="1" dirty="0"/>
              <a:t>d</a:t>
            </a:r>
            <a:r>
              <a:rPr lang="en-US" sz="1800" dirty="0"/>
              <a:t>-rotation), and free truncations </a:t>
            </a:r>
            <a:r>
              <a:rPr lang="en-US" sz="1800" baseline="-25000" dirty="0"/>
              <a:t>&lt;</a:t>
            </a:r>
            <a:r>
              <a:rPr lang="en-US" sz="1800" i="1" baseline="-25000" dirty="0"/>
              <a:t>k</a:t>
            </a:r>
            <a:r>
              <a:rPr lang="en-US" sz="1800" baseline="-25000" dirty="0"/>
              <a:t>&gt;</a:t>
            </a:r>
            <a:r>
              <a:rPr lang="en-US" sz="1800" dirty="0"/>
              <a:t>(</a:t>
            </a:r>
            <a:r>
              <a:rPr lang="en-US" sz="1800" i="1" dirty="0"/>
              <a:t>g</a:t>
            </a:r>
            <a:r>
              <a:rPr lang="en-US" sz="1800" dirty="0"/>
              <a:t>)</a:t>
            </a:r>
            <a:r>
              <a:rPr lang="en-US" sz="1800" baseline="-25000" dirty="0"/>
              <a:t>&lt;</a:t>
            </a:r>
            <a:r>
              <a:rPr lang="en-US" sz="1800" i="1" baseline="-25000" dirty="0"/>
              <a:t>d</a:t>
            </a:r>
            <a:r>
              <a:rPr lang="en-US" sz="1800" baseline="-25000" dirty="0"/>
              <a:t>&gt;</a:t>
            </a:r>
            <a:r>
              <a:rPr lang="en-US" sz="1800" dirty="0"/>
              <a:t> (both active). The dual of truncation defines bipartite Levi graph.</a:t>
            </a:r>
          </a:p>
          <a:p>
            <a:pPr algn="just"/>
            <a:r>
              <a:rPr lang="en-US" sz="1800" dirty="0"/>
              <a:t>Principles are illustrated in online interactive </a:t>
            </a:r>
            <a:r>
              <a:rPr lang="en-US" sz="1800" dirty="0" err="1"/>
              <a:t>javascript</a:t>
            </a:r>
            <a:r>
              <a:rPr lang="en-US" sz="1800" dirty="0"/>
              <a:t>, highlighting ordinary dihedral mirror symmetry of isogonal polygons (and isotoxal duals), complex apeirogonal tilings, and rotational generator </a:t>
            </a:r>
            <a:r>
              <a:rPr lang="en-US" sz="1800" i="1" baseline="-25000" dirty="0"/>
              <a:t>p</a:t>
            </a:r>
            <a:r>
              <a:rPr lang="en-US" sz="1800" dirty="0"/>
              <a:t>(</a:t>
            </a:r>
            <a:r>
              <a:rPr lang="en-US" sz="1800" i="1" dirty="0"/>
              <a:t>g</a:t>
            </a:r>
            <a:r>
              <a:rPr lang="en-US" sz="1800" dirty="0"/>
              <a:t>)</a:t>
            </a:r>
            <a:r>
              <a:rPr lang="en-US" sz="1800" i="1" baseline="-25000" dirty="0"/>
              <a:t>q</a:t>
            </a:r>
            <a:r>
              <a:rPr lang="en-US" sz="1800" dirty="0"/>
              <a:t> within 3D chiral polyhedral symmetries [</a:t>
            </a:r>
            <a:r>
              <a:rPr lang="en-US" sz="1800" i="1" dirty="0" err="1"/>
              <a:t>p</a:t>
            </a:r>
            <a:r>
              <a:rPr lang="en-US" sz="1800" dirty="0" err="1"/>
              <a:t>,</a:t>
            </a:r>
            <a:r>
              <a:rPr lang="en-US" sz="1800" i="1" dirty="0" err="1"/>
              <a:t>q</a:t>
            </a:r>
            <a:r>
              <a:rPr lang="en-US" sz="1800" dirty="0"/>
              <a:t>]+, order </a:t>
            </a:r>
            <a:r>
              <a:rPr lang="en-US" sz="1800" i="1" dirty="0"/>
              <a:t>g</a:t>
            </a:r>
            <a:r>
              <a:rPr lang="en-US" sz="1800" dirty="0"/>
              <a:t>.</a:t>
            </a:r>
          </a:p>
        </p:txBody>
      </p:sp>
      <p:pic>
        <p:nvPicPr>
          <p:cNvPr id="9" name="Picture 8">
            <a:extLst>
              <a:ext uri="{FF2B5EF4-FFF2-40B4-BE49-F238E27FC236}">
                <a16:creationId xmlns:a16="http://schemas.microsoft.com/office/drawing/2014/main" id="{A2A32AFD-0D3E-9ACF-A491-661F82325D79}"/>
              </a:ext>
            </a:extLst>
          </p:cNvPr>
          <p:cNvPicPr>
            <a:picLocks noChangeAspect="1"/>
          </p:cNvPicPr>
          <p:nvPr/>
        </p:nvPicPr>
        <p:blipFill>
          <a:blip r:embed="rId5"/>
          <a:stretch>
            <a:fillRect/>
          </a:stretch>
        </p:blipFill>
        <p:spPr>
          <a:xfrm>
            <a:off x="7433244" y="2589290"/>
            <a:ext cx="4061640" cy="3808745"/>
          </a:xfrm>
          <a:prstGeom prst="rect">
            <a:avLst/>
          </a:prstGeom>
        </p:spPr>
      </p:pic>
      <p:pic>
        <p:nvPicPr>
          <p:cNvPr id="11" name="Picture 10">
            <a:extLst>
              <a:ext uri="{FF2B5EF4-FFF2-40B4-BE49-F238E27FC236}">
                <a16:creationId xmlns:a16="http://schemas.microsoft.com/office/drawing/2014/main" id="{8B86B937-62A0-DE49-4B8E-CA67A6887B07}"/>
              </a:ext>
            </a:extLst>
          </p:cNvPr>
          <p:cNvPicPr>
            <a:picLocks noChangeAspect="1"/>
          </p:cNvPicPr>
          <p:nvPr/>
        </p:nvPicPr>
        <p:blipFill>
          <a:blip r:embed="rId6"/>
          <a:stretch>
            <a:fillRect/>
          </a:stretch>
        </p:blipFill>
        <p:spPr>
          <a:xfrm>
            <a:off x="9570834" y="703859"/>
            <a:ext cx="1924050" cy="1647825"/>
          </a:xfrm>
          <a:prstGeom prst="rect">
            <a:avLst/>
          </a:prstGeom>
        </p:spPr>
      </p:pic>
    </p:spTree>
    <p:extLst>
      <p:ext uri="{BB962C8B-B14F-4D97-AF65-F5344CB8AC3E}">
        <p14:creationId xmlns:p14="http://schemas.microsoft.com/office/powerpoint/2010/main" val="862041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0CA38-6C0E-B770-6797-B2BB9966E33B}"/>
              </a:ext>
            </a:extLst>
          </p:cNvPr>
          <p:cNvSpPr>
            <a:spLocks noGrp="1"/>
          </p:cNvSpPr>
          <p:nvPr>
            <p:ph type="title"/>
          </p:nvPr>
        </p:nvSpPr>
        <p:spPr>
          <a:xfrm>
            <a:off x="344032" y="90535"/>
            <a:ext cx="11009768" cy="751437"/>
          </a:xfrm>
        </p:spPr>
        <p:txBody>
          <a:bodyPr/>
          <a:lstStyle/>
          <a:p>
            <a:pPr algn="ctr"/>
            <a:r>
              <a:rPr lang="en-US" b="1" dirty="0"/>
              <a:t>Uniform Polyhedra in Cube/Octahedral Family</a:t>
            </a:r>
          </a:p>
        </p:txBody>
      </p:sp>
      <p:sp>
        <p:nvSpPr>
          <p:cNvPr id="3" name="Content Placeholder 2">
            <a:extLst>
              <a:ext uri="{FF2B5EF4-FFF2-40B4-BE49-F238E27FC236}">
                <a16:creationId xmlns:a16="http://schemas.microsoft.com/office/drawing/2014/main" id="{36AC1B65-A5A5-9D25-AE4F-C83D8947A357}"/>
              </a:ext>
            </a:extLst>
          </p:cNvPr>
          <p:cNvSpPr>
            <a:spLocks noGrp="1"/>
          </p:cNvSpPr>
          <p:nvPr>
            <p:ph idx="1"/>
          </p:nvPr>
        </p:nvSpPr>
        <p:spPr>
          <a:xfrm>
            <a:off x="443620" y="760491"/>
            <a:ext cx="10910180" cy="516048"/>
          </a:xfrm>
        </p:spPr>
        <p:txBody>
          <a:bodyPr/>
          <a:lstStyle/>
          <a:p>
            <a:pPr marL="0" indent="0">
              <a:buNone/>
            </a:pPr>
            <a:r>
              <a:rPr lang="en-US" dirty="0"/>
              <a:t> </a:t>
            </a:r>
          </a:p>
        </p:txBody>
      </p:sp>
      <p:pic>
        <p:nvPicPr>
          <p:cNvPr id="7" name="Picture 6">
            <a:extLst>
              <a:ext uri="{FF2B5EF4-FFF2-40B4-BE49-F238E27FC236}">
                <a16:creationId xmlns:a16="http://schemas.microsoft.com/office/drawing/2014/main" id="{0E46F308-9405-3846-37EB-24075454A247}"/>
              </a:ext>
            </a:extLst>
          </p:cNvPr>
          <p:cNvPicPr>
            <a:picLocks noChangeAspect="1"/>
          </p:cNvPicPr>
          <p:nvPr/>
        </p:nvPicPr>
        <p:blipFill>
          <a:blip r:embed="rId2"/>
          <a:stretch>
            <a:fillRect/>
          </a:stretch>
        </p:blipFill>
        <p:spPr>
          <a:xfrm>
            <a:off x="1263713" y="841972"/>
            <a:ext cx="8758474" cy="5721616"/>
          </a:xfrm>
          <a:prstGeom prst="rect">
            <a:avLst/>
          </a:prstGeom>
        </p:spPr>
      </p:pic>
    </p:spTree>
    <p:extLst>
      <p:ext uri="{BB962C8B-B14F-4D97-AF65-F5344CB8AC3E}">
        <p14:creationId xmlns:p14="http://schemas.microsoft.com/office/powerpoint/2010/main" val="27721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D40C-DB42-47F4-BBAC-645BA8E4307E}"/>
              </a:ext>
            </a:extLst>
          </p:cNvPr>
          <p:cNvSpPr>
            <a:spLocks noGrp="1"/>
          </p:cNvSpPr>
          <p:nvPr>
            <p:ph type="title"/>
          </p:nvPr>
        </p:nvSpPr>
        <p:spPr>
          <a:xfrm>
            <a:off x="838200" y="108643"/>
            <a:ext cx="10515600" cy="777056"/>
          </a:xfrm>
        </p:spPr>
        <p:txBody>
          <a:bodyPr>
            <a:normAutofit/>
          </a:bodyPr>
          <a:lstStyle/>
          <a:p>
            <a:pPr algn="ctr"/>
            <a:r>
              <a:rPr lang="en-US" b="1" dirty="0" err="1"/>
              <a:t>KaleidoTile</a:t>
            </a:r>
            <a:r>
              <a:rPr lang="en-US" b="1" dirty="0"/>
              <a:t> Software</a:t>
            </a:r>
          </a:p>
        </p:txBody>
      </p:sp>
      <p:sp>
        <p:nvSpPr>
          <p:cNvPr id="3" name="Content Placeholder 2">
            <a:extLst>
              <a:ext uri="{FF2B5EF4-FFF2-40B4-BE49-F238E27FC236}">
                <a16:creationId xmlns:a16="http://schemas.microsoft.com/office/drawing/2014/main" id="{7DB810A8-0382-D096-8810-47E0CC11026D}"/>
              </a:ext>
            </a:extLst>
          </p:cNvPr>
          <p:cNvSpPr>
            <a:spLocks noGrp="1"/>
          </p:cNvSpPr>
          <p:nvPr>
            <p:ph idx="1"/>
          </p:nvPr>
        </p:nvSpPr>
        <p:spPr>
          <a:xfrm>
            <a:off x="298763" y="885699"/>
            <a:ext cx="11655341" cy="1277301"/>
          </a:xfrm>
        </p:spPr>
        <p:txBody>
          <a:bodyPr>
            <a:noAutofit/>
          </a:bodyPr>
          <a:lstStyle/>
          <a:p>
            <a:pPr marL="0" indent="0">
              <a:buNone/>
            </a:pPr>
            <a:r>
              <a:rPr lang="en-US" sz="2000" dirty="0">
                <a:hlinkClick r:id="rId2"/>
              </a:rPr>
              <a:t>https://www.geometrygames.org/KaleidoTile</a:t>
            </a:r>
            <a:endParaRPr lang="en-US" sz="2000" dirty="0"/>
          </a:p>
          <a:p>
            <a:pPr marL="0" indent="0">
              <a:buNone/>
            </a:pPr>
            <a:r>
              <a:rPr lang="en-US" sz="2400" dirty="0">
                <a:hlinkClick r:id="rId3"/>
              </a:rPr>
              <a:t>Jeff Weeks</a:t>
            </a:r>
            <a:r>
              <a:rPr lang="en-US" sz="2400" dirty="0"/>
              <a:t>’ free educational software allows any </a:t>
            </a:r>
            <a:r>
              <a:rPr lang="en-US" sz="2400" b="1" dirty="0"/>
              <a:t>(</a:t>
            </a:r>
            <a:r>
              <a:rPr lang="en-US" sz="2400" b="1" dirty="0">
                <a:solidFill>
                  <a:srgbClr val="00B0F0"/>
                </a:solidFill>
              </a:rPr>
              <a:t>p</a:t>
            </a:r>
            <a:r>
              <a:rPr lang="en-US" sz="2400" b="1" dirty="0"/>
              <a:t> </a:t>
            </a:r>
            <a:r>
              <a:rPr lang="en-US" sz="2400" b="1" dirty="0">
                <a:solidFill>
                  <a:srgbClr val="CDC800"/>
                </a:solidFill>
              </a:rPr>
              <a:t>q</a:t>
            </a:r>
            <a:r>
              <a:rPr lang="en-US" sz="2400" b="1" dirty="0"/>
              <a:t> </a:t>
            </a:r>
            <a:r>
              <a:rPr lang="en-US" sz="2400" b="1" dirty="0">
                <a:solidFill>
                  <a:srgbClr val="FF0000"/>
                </a:solidFill>
              </a:rPr>
              <a:t>r</a:t>
            </a:r>
            <a:r>
              <a:rPr lang="en-US" sz="2400" b="1" dirty="0"/>
              <a:t>)</a:t>
            </a:r>
            <a:r>
              <a:rPr lang="en-US" sz="2400" dirty="0"/>
              <a:t> construction by movable seed point.</a:t>
            </a:r>
          </a:p>
          <a:p>
            <a:pPr marL="0" indent="0">
              <a:buNone/>
            </a:pPr>
            <a:r>
              <a:rPr lang="en-US" sz="2400" dirty="0"/>
              <a:t> </a:t>
            </a:r>
            <a:r>
              <a:rPr lang="en-US" sz="2400" b="1" dirty="0"/>
              <a:t>Spherical (</a:t>
            </a:r>
            <a:r>
              <a:rPr lang="en-US" sz="2400" b="1" dirty="0">
                <a:solidFill>
                  <a:srgbClr val="00B0F0"/>
                </a:solidFill>
              </a:rPr>
              <a:t>4</a:t>
            </a:r>
            <a:r>
              <a:rPr lang="en-US" sz="2400" b="1" dirty="0"/>
              <a:t> </a:t>
            </a:r>
            <a:r>
              <a:rPr lang="en-US" sz="2400" b="1" dirty="0">
                <a:solidFill>
                  <a:srgbClr val="CDC800"/>
                </a:solidFill>
              </a:rPr>
              <a:t>3</a:t>
            </a:r>
            <a:r>
              <a:rPr lang="en-US" sz="2400" b="1" dirty="0"/>
              <a:t> </a:t>
            </a:r>
            <a:r>
              <a:rPr lang="en-US" sz="2400" b="1" dirty="0">
                <a:solidFill>
                  <a:srgbClr val="FF0000"/>
                </a:solidFill>
              </a:rPr>
              <a:t>2</a:t>
            </a:r>
            <a:r>
              <a:rPr lang="en-US" sz="2400" b="1" dirty="0"/>
              <a:t>) (polyhedral)             Euclidean (</a:t>
            </a:r>
            <a:r>
              <a:rPr lang="en-US" sz="2400" b="1" dirty="0">
                <a:solidFill>
                  <a:srgbClr val="00B0F0"/>
                </a:solidFill>
              </a:rPr>
              <a:t>6</a:t>
            </a:r>
            <a:r>
              <a:rPr lang="en-US" sz="2400" b="1" dirty="0"/>
              <a:t> </a:t>
            </a:r>
            <a:r>
              <a:rPr lang="en-US" sz="2400" b="1" dirty="0">
                <a:solidFill>
                  <a:srgbClr val="CDC800"/>
                </a:solidFill>
              </a:rPr>
              <a:t>3</a:t>
            </a:r>
            <a:r>
              <a:rPr lang="en-US" sz="2400" b="1" dirty="0"/>
              <a:t> </a:t>
            </a:r>
            <a:r>
              <a:rPr lang="en-US" sz="2400" b="1" dirty="0">
                <a:solidFill>
                  <a:srgbClr val="FF0000"/>
                </a:solidFill>
              </a:rPr>
              <a:t>2</a:t>
            </a:r>
            <a:r>
              <a:rPr lang="en-US" sz="2400" b="1" dirty="0"/>
              <a:t>)                           Hyperbolic (</a:t>
            </a:r>
            <a:r>
              <a:rPr lang="en-US" sz="2400" b="1" dirty="0">
                <a:solidFill>
                  <a:srgbClr val="00B0F0"/>
                </a:solidFill>
              </a:rPr>
              <a:t>7</a:t>
            </a:r>
            <a:r>
              <a:rPr lang="en-US" sz="2400" b="1" dirty="0"/>
              <a:t> </a:t>
            </a:r>
            <a:r>
              <a:rPr lang="en-US" sz="2400" b="1" dirty="0">
                <a:solidFill>
                  <a:srgbClr val="CDC800"/>
                </a:solidFill>
              </a:rPr>
              <a:t>3</a:t>
            </a:r>
            <a:r>
              <a:rPr lang="en-US" sz="2400" b="1" dirty="0"/>
              <a:t> </a:t>
            </a:r>
            <a:r>
              <a:rPr lang="en-US" sz="2400" b="1" dirty="0">
                <a:solidFill>
                  <a:srgbClr val="FF0000"/>
                </a:solidFill>
              </a:rPr>
              <a:t>2</a:t>
            </a:r>
            <a:r>
              <a:rPr lang="en-US" sz="2400" b="1" dirty="0"/>
              <a:t>)</a:t>
            </a:r>
          </a:p>
        </p:txBody>
      </p:sp>
      <p:pic>
        <p:nvPicPr>
          <p:cNvPr id="7" name="Picture 6">
            <a:extLst>
              <a:ext uri="{FF2B5EF4-FFF2-40B4-BE49-F238E27FC236}">
                <a16:creationId xmlns:a16="http://schemas.microsoft.com/office/drawing/2014/main" id="{2034839C-4550-4E16-FAEE-8C80A1CE7A5D}"/>
              </a:ext>
            </a:extLst>
          </p:cNvPr>
          <p:cNvPicPr>
            <a:picLocks noChangeAspect="1"/>
          </p:cNvPicPr>
          <p:nvPr/>
        </p:nvPicPr>
        <p:blipFill>
          <a:blip r:embed="rId4"/>
          <a:stretch>
            <a:fillRect/>
          </a:stretch>
        </p:blipFill>
        <p:spPr>
          <a:xfrm>
            <a:off x="4126143" y="2423495"/>
            <a:ext cx="4000579" cy="3678693"/>
          </a:xfrm>
          <a:prstGeom prst="rect">
            <a:avLst/>
          </a:prstGeom>
        </p:spPr>
      </p:pic>
      <p:pic>
        <p:nvPicPr>
          <p:cNvPr id="9" name="Picture 8">
            <a:extLst>
              <a:ext uri="{FF2B5EF4-FFF2-40B4-BE49-F238E27FC236}">
                <a16:creationId xmlns:a16="http://schemas.microsoft.com/office/drawing/2014/main" id="{F183473F-8020-8512-8041-505047862567}"/>
              </a:ext>
            </a:extLst>
          </p:cNvPr>
          <p:cNvPicPr>
            <a:picLocks noChangeAspect="1"/>
          </p:cNvPicPr>
          <p:nvPr/>
        </p:nvPicPr>
        <p:blipFill>
          <a:blip r:embed="rId5"/>
          <a:stretch>
            <a:fillRect/>
          </a:stretch>
        </p:blipFill>
        <p:spPr>
          <a:xfrm>
            <a:off x="8198734" y="2355564"/>
            <a:ext cx="3857816" cy="3765524"/>
          </a:xfrm>
          <a:prstGeom prst="rect">
            <a:avLst/>
          </a:prstGeom>
        </p:spPr>
      </p:pic>
      <p:pic>
        <p:nvPicPr>
          <p:cNvPr id="11" name="Picture 10">
            <a:extLst>
              <a:ext uri="{FF2B5EF4-FFF2-40B4-BE49-F238E27FC236}">
                <a16:creationId xmlns:a16="http://schemas.microsoft.com/office/drawing/2014/main" id="{D06BF88C-815E-1B8E-9DAC-B940CC51C1F0}"/>
              </a:ext>
            </a:extLst>
          </p:cNvPr>
          <p:cNvPicPr>
            <a:picLocks noChangeAspect="1"/>
          </p:cNvPicPr>
          <p:nvPr/>
        </p:nvPicPr>
        <p:blipFill>
          <a:blip r:embed="rId6"/>
          <a:stretch>
            <a:fillRect/>
          </a:stretch>
        </p:blipFill>
        <p:spPr>
          <a:xfrm>
            <a:off x="95634" y="2347287"/>
            <a:ext cx="3958497" cy="3773801"/>
          </a:xfrm>
          <a:prstGeom prst="rect">
            <a:avLst/>
          </a:prstGeom>
        </p:spPr>
      </p:pic>
    </p:spTree>
    <p:extLst>
      <p:ext uri="{BB962C8B-B14F-4D97-AF65-F5344CB8AC3E}">
        <p14:creationId xmlns:p14="http://schemas.microsoft.com/office/powerpoint/2010/main" val="186956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F237-71E2-D725-82D2-93AAC2776EC5}"/>
              </a:ext>
            </a:extLst>
          </p:cNvPr>
          <p:cNvSpPr>
            <a:spLocks noGrp="1"/>
          </p:cNvSpPr>
          <p:nvPr>
            <p:ph type="ctrTitle"/>
          </p:nvPr>
        </p:nvSpPr>
        <p:spPr>
          <a:xfrm>
            <a:off x="479834" y="162962"/>
            <a:ext cx="11525061" cy="783125"/>
          </a:xfrm>
        </p:spPr>
        <p:txBody>
          <a:bodyPr>
            <a:normAutofit fontScale="90000"/>
          </a:bodyPr>
          <a:lstStyle/>
          <a:p>
            <a:r>
              <a:rPr lang="en-US" b="1" dirty="0"/>
              <a:t>Rotational Generators via 3 Reflections</a:t>
            </a:r>
          </a:p>
        </p:txBody>
      </p:sp>
      <p:sp>
        <p:nvSpPr>
          <p:cNvPr id="3" name="Subtitle 2">
            <a:extLst>
              <a:ext uri="{FF2B5EF4-FFF2-40B4-BE49-F238E27FC236}">
                <a16:creationId xmlns:a16="http://schemas.microsoft.com/office/drawing/2014/main" id="{246E8317-600D-C9FF-7715-640E14B2D90D}"/>
              </a:ext>
            </a:extLst>
          </p:cNvPr>
          <p:cNvSpPr>
            <a:spLocks noGrp="1"/>
          </p:cNvSpPr>
          <p:nvPr>
            <p:ph type="subTitle" idx="1"/>
          </p:nvPr>
        </p:nvSpPr>
        <p:spPr>
          <a:xfrm>
            <a:off x="117695" y="946087"/>
            <a:ext cx="11959628" cy="2589292"/>
          </a:xfrm>
        </p:spPr>
        <p:txBody>
          <a:bodyPr>
            <a:normAutofit/>
          </a:bodyPr>
          <a:lstStyle/>
          <a:p>
            <a:pPr algn="l"/>
            <a:r>
              <a:rPr lang="en-US" dirty="0"/>
              <a:t>Rank 3 Coxeter group [</a:t>
            </a:r>
            <a:r>
              <a:rPr lang="en-US" i="1" dirty="0" err="1"/>
              <a:t>p</a:t>
            </a:r>
            <a:r>
              <a:rPr lang="en-US" dirty="0" err="1"/>
              <a:t>,</a:t>
            </a:r>
            <a:r>
              <a:rPr lang="en-US" i="1" dirty="0" err="1"/>
              <a:t>q</a:t>
            </a:r>
            <a:r>
              <a:rPr lang="en-US" dirty="0"/>
              <a:t>], or </a:t>
            </a:r>
            <a:r>
              <a:rPr lang="en-US" baseline="-25000" dirty="0"/>
              <a:t>2</a:t>
            </a:r>
            <a:r>
              <a:rPr lang="en-US" dirty="0"/>
              <a:t>(2</a:t>
            </a:r>
            <a:r>
              <a:rPr lang="en-US" i="1" dirty="0"/>
              <a:t>p</a:t>
            </a:r>
            <a:r>
              <a:rPr lang="en-US" dirty="0"/>
              <a:t>)</a:t>
            </a:r>
            <a:r>
              <a:rPr lang="en-US" baseline="-25000" dirty="0"/>
              <a:t>2</a:t>
            </a:r>
            <a:r>
              <a:rPr lang="en-US" dirty="0"/>
              <a:t>(2</a:t>
            </a:r>
            <a:r>
              <a:rPr lang="en-US" i="1" dirty="0"/>
              <a:t>q</a:t>
            </a:r>
            <a:r>
              <a:rPr lang="en-US" dirty="0"/>
              <a:t>)</a:t>
            </a:r>
            <a:r>
              <a:rPr lang="en-US" baseline="-25000" dirty="0"/>
              <a:t>2</a:t>
            </a:r>
            <a:r>
              <a:rPr lang="en-US" dirty="0"/>
              <a:t> has 3 mirror generators indexed {0,1,2}.</a:t>
            </a:r>
          </a:p>
          <a:p>
            <a:pPr algn="l"/>
            <a:r>
              <a:rPr lang="en-US" dirty="0"/>
              <a:t>The rotational form [</a:t>
            </a:r>
            <a:r>
              <a:rPr lang="en-US" i="1" dirty="0" err="1"/>
              <a:t>p</a:t>
            </a:r>
            <a:r>
              <a:rPr lang="en-US" dirty="0" err="1"/>
              <a:t>,</a:t>
            </a:r>
            <a:r>
              <a:rPr lang="en-US" i="1" dirty="0" err="1"/>
              <a:t>q</a:t>
            </a:r>
            <a:r>
              <a:rPr lang="en-US" dirty="0"/>
              <a:t>]</a:t>
            </a:r>
            <a:r>
              <a:rPr lang="en-US" baseline="30000" dirty="0"/>
              <a:t>+</a:t>
            </a:r>
            <a:r>
              <a:rPr lang="en-US" dirty="0"/>
              <a:t> has 3 rotational generators (</a:t>
            </a:r>
            <a:r>
              <a:rPr lang="en-US" i="1" dirty="0"/>
              <a:t>p</a:t>
            </a:r>
            <a:r>
              <a:rPr lang="en-US" dirty="0"/>
              <a:t>,</a:t>
            </a:r>
            <a:r>
              <a:rPr lang="en-US" i="1" dirty="0"/>
              <a:t>q</a:t>
            </a:r>
            <a:r>
              <a:rPr lang="en-US" dirty="0"/>
              <a:t>,2) represented by mirror products {01,12,02}. Products of two generators produces unneeded third generator.</a:t>
            </a:r>
          </a:p>
          <a:p>
            <a:pPr algn="l"/>
            <a:r>
              <a:rPr lang="en-US" dirty="0"/>
              <a:t>This allows us to define THREE rank 2 signatures: </a:t>
            </a:r>
            <a:r>
              <a:rPr lang="en-US" b="1" i="1" baseline="-25000" dirty="0"/>
              <a:t>p</a:t>
            </a:r>
            <a:r>
              <a:rPr lang="en-US" dirty="0"/>
              <a:t>(</a:t>
            </a:r>
            <a:r>
              <a:rPr lang="en-US" i="1" dirty="0"/>
              <a:t>g</a:t>
            </a:r>
            <a:r>
              <a:rPr lang="en-US" dirty="0"/>
              <a:t>)</a:t>
            </a:r>
            <a:r>
              <a:rPr lang="en-US" b="1" i="1" baseline="-25000" dirty="0"/>
              <a:t>q</a:t>
            </a:r>
            <a:r>
              <a:rPr lang="en-US" dirty="0"/>
              <a:t>, as well as</a:t>
            </a:r>
            <a:r>
              <a:rPr lang="en-US" i="1" dirty="0"/>
              <a:t> </a:t>
            </a:r>
            <a:r>
              <a:rPr lang="en-US" b="1" i="1" baseline="-25000" dirty="0"/>
              <a:t>p</a:t>
            </a:r>
            <a:r>
              <a:rPr lang="en-US" dirty="0"/>
              <a:t>(</a:t>
            </a:r>
            <a:r>
              <a:rPr lang="en-US" i="1" dirty="0"/>
              <a:t>g</a:t>
            </a:r>
            <a:r>
              <a:rPr lang="en-US" dirty="0"/>
              <a:t>)</a:t>
            </a:r>
            <a:r>
              <a:rPr lang="en-US" b="1" baseline="-25000" dirty="0"/>
              <a:t>2</a:t>
            </a:r>
            <a:r>
              <a:rPr lang="en-US" dirty="0"/>
              <a:t> and</a:t>
            </a:r>
            <a:r>
              <a:rPr lang="en-US" i="1" dirty="0"/>
              <a:t> </a:t>
            </a:r>
            <a:r>
              <a:rPr lang="en-US" b="1" i="1" baseline="-25000" dirty="0"/>
              <a:t>q</a:t>
            </a:r>
            <a:r>
              <a:rPr lang="en-US" dirty="0"/>
              <a:t>(</a:t>
            </a:r>
            <a:r>
              <a:rPr lang="en-US" i="1" dirty="0"/>
              <a:t>g</a:t>
            </a:r>
            <a:r>
              <a:rPr lang="en-US" dirty="0"/>
              <a:t>)</a:t>
            </a:r>
            <a:r>
              <a:rPr lang="en-US" b="1" i="1" baseline="-25000" dirty="0"/>
              <a:t>2</a:t>
            </a:r>
            <a:r>
              <a:rPr lang="en-US" i="1" dirty="0"/>
              <a:t>.</a:t>
            </a:r>
          </a:p>
          <a:p>
            <a:pPr algn="l"/>
            <a:r>
              <a:rPr lang="en-US" dirty="0"/>
              <a:t>Octahedral (cubic) </a:t>
            </a:r>
            <a:r>
              <a:rPr lang="en-US" b="1" baseline="-25000" dirty="0"/>
              <a:t>2</a:t>
            </a:r>
            <a:r>
              <a:rPr lang="en-US" dirty="0"/>
              <a:t>(8)</a:t>
            </a:r>
            <a:r>
              <a:rPr lang="en-US" b="1" baseline="-25000" dirty="0"/>
              <a:t>2</a:t>
            </a:r>
            <a:r>
              <a:rPr lang="en-US" dirty="0"/>
              <a:t>(6)</a:t>
            </a:r>
            <a:r>
              <a:rPr lang="en-US" b="1" baseline="-25000" dirty="0"/>
              <a:t>2</a:t>
            </a:r>
            <a:r>
              <a:rPr lang="en-US" dirty="0"/>
              <a:t> has 6 forms: </a:t>
            </a:r>
            <a:r>
              <a:rPr lang="en-US" baseline="-25000" dirty="0">
                <a:hlinkClick r:id="rId2"/>
              </a:rPr>
              <a:t>&lt;</a:t>
            </a:r>
            <a:r>
              <a:rPr lang="en-US" b="1" baseline="-25000" dirty="0">
                <a:hlinkClick r:id="rId2"/>
              </a:rPr>
              <a:t>4</a:t>
            </a:r>
            <a:r>
              <a:rPr lang="en-US" baseline="-25000" dirty="0">
                <a:hlinkClick r:id="rId2"/>
              </a:rPr>
              <a:t>&gt;</a:t>
            </a:r>
            <a:r>
              <a:rPr lang="en-US" dirty="0">
                <a:hlinkClick r:id="rId2"/>
              </a:rPr>
              <a:t>(24)</a:t>
            </a:r>
            <a:r>
              <a:rPr lang="en-US" b="1" baseline="-25000" dirty="0">
                <a:hlinkClick r:id="rId2"/>
              </a:rPr>
              <a:t>3</a:t>
            </a:r>
            <a:r>
              <a:rPr lang="en-US" dirty="0"/>
              <a:t> + </a:t>
            </a:r>
            <a:r>
              <a:rPr lang="en-US" baseline="-25000" dirty="0">
                <a:hlinkClick r:id="rId3"/>
              </a:rPr>
              <a:t>&lt;</a:t>
            </a:r>
            <a:r>
              <a:rPr lang="en-US" b="1" baseline="-25000" dirty="0">
                <a:hlinkClick r:id="rId3"/>
              </a:rPr>
              <a:t>3</a:t>
            </a:r>
            <a:r>
              <a:rPr lang="en-US" baseline="-25000" dirty="0">
                <a:hlinkClick r:id="rId3"/>
              </a:rPr>
              <a:t>&gt;</a:t>
            </a:r>
            <a:r>
              <a:rPr lang="en-US" dirty="0">
                <a:hlinkClick r:id="rId3"/>
              </a:rPr>
              <a:t>(24)</a:t>
            </a:r>
            <a:r>
              <a:rPr lang="en-US" b="1" baseline="-25000" dirty="0">
                <a:hlinkClick r:id="rId3"/>
              </a:rPr>
              <a:t>4</a:t>
            </a:r>
            <a:r>
              <a:rPr lang="en-US" dirty="0"/>
              <a:t> |</a:t>
            </a:r>
            <a:r>
              <a:rPr lang="en-US" baseline="-25000" dirty="0"/>
              <a:t> </a:t>
            </a:r>
            <a:r>
              <a:rPr lang="en-US" baseline="-25000" dirty="0">
                <a:hlinkClick r:id="rId4"/>
              </a:rPr>
              <a:t>&lt;</a:t>
            </a:r>
            <a:r>
              <a:rPr lang="en-US" b="1" baseline="-25000" dirty="0">
                <a:hlinkClick r:id="rId4"/>
              </a:rPr>
              <a:t>2</a:t>
            </a:r>
            <a:r>
              <a:rPr lang="en-US" baseline="-25000" dirty="0">
                <a:hlinkClick r:id="rId4"/>
              </a:rPr>
              <a:t>&gt;</a:t>
            </a:r>
            <a:r>
              <a:rPr lang="en-US" dirty="0">
                <a:hlinkClick r:id="rId4"/>
              </a:rPr>
              <a:t>(24)</a:t>
            </a:r>
            <a:r>
              <a:rPr lang="en-US" b="1" baseline="-25000" dirty="0">
                <a:hlinkClick r:id="rId4"/>
              </a:rPr>
              <a:t>4</a:t>
            </a:r>
            <a:r>
              <a:rPr lang="en-US" b="1" baseline="-25000" dirty="0"/>
              <a:t> </a:t>
            </a:r>
            <a:r>
              <a:rPr lang="en-US" b="1" dirty="0"/>
              <a:t>+</a:t>
            </a:r>
            <a:r>
              <a:rPr lang="en-US" dirty="0"/>
              <a:t> </a:t>
            </a:r>
            <a:r>
              <a:rPr lang="en-US" baseline="-25000" dirty="0">
                <a:hlinkClick r:id="rId5"/>
              </a:rPr>
              <a:t>&lt;</a:t>
            </a:r>
            <a:r>
              <a:rPr lang="en-US" b="1" baseline="-25000" dirty="0">
                <a:hlinkClick r:id="rId5"/>
              </a:rPr>
              <a:t>4</a:t>
            </a:r>
            <a:r>
              <a:rPr lang="en-US" baseline="-25000" dirty="0">
                <a:hlinkClick r:id="rId5"/>
              </a:rPr>
              <a:t>&gt;</a:t>
            </a:r>
            <a:r>
              <a:rPr lang="en-US" dirty="0">
                <a:hlinkClick r:id="rId5"/>
              </a:rPr>
              <a:t>(24)</a:t>
            </a:r>
            <a:r>
              <a:rPr lang="en-US" b="1" baseline="-25000" dirty="0">
                <a:hlinkClick r:id="rId5"/>
              </a:rPr>
              <a:t>2</a:t>
            </a:r>
            <a:r>
              <a:rPr lang="en-US" baseline="-25000" dirty="0"/>
              <a:t> </a:t>
            </a:r>
            <a:r>
              <a:rPr lang="en-US" dirty="0"/>
              <a:t>|</a:t>
            </a:r>
            <a:r>
              <a:rPr lang="en-US" baseline="-25000" dirty="0">
                <a:hlinkClick r:id="rId6"/>
              </a:rPr>
              <a:t>&lt;2&gt;</a:t>
            </a:r>
            <a:r>
              <a:rPr lang="en-US" dirty="0">
                <a:hlinkClick r:id="rId6"/>
              </a:rPr>
              <a:t>(24)</a:t>
            </a:r>
            <a:r>
              <a:rPr lang="en-US" b="1" baseline="-25000" dirty="0">
                <a:hlinkClick r:id="rId6"/>
              </a:rPr>
              <a:t>3</a:t>
            </a:r>
            <a:r>
              <a:rPr lang="en-US" dirty="0"/>
              <a:t> + </a:t>
            </a:r>
            <a:r>
              <a:rPr lang="en-US" baseline="-25000" dirty="0">
                <a:hlinkClick r:id="rId5"/>
              </a:rPr>
              <a:t>&lt;3&gt;</a:t>
            </a:r>
            <a:r>
              <a:rPr lang="en-US" dirty="0">
                <a:hlinkClick r:id="rId5"/>
              </a:rPr>
              <a:t>(24)</a:t>
            </a:r>
            <a:r>
              <a:rPr lang="en-US" b="1" baseline="-25000" dirty="0">
                <a:hlinkClick r:id="rId5"/>
              </a:rPr>
              <a:t>2</a:t>
            </a:r>
            <a:endParaRPr lang="en-US" b="1" dirty="0"/>
          </a:p>
          <a:p>
            <a:pPr algn="l"/>
            <a:endParaRPr lang="en-US" dirty="0"/>
          </a:p>
        </p:txBody>
      </p:sp>
      <p:pic>
        <p:nvPicPr>
          <p:cNvPr id="13" name="Picture 12">
            <a:extLst>
              <a:ext uri="{FF2B5EF4-FFF2-40B4-BE49-F238E27FC236}">
                <a16:creationId xmlns:a16="http://schemas.microsoft.com/office/drawing/2014/main" id="{C31D3E96-2D35-5D90-EAB3-6C2E5A785D30}"/>
              </a:ext>
            </a:extLst>
          </p:cNvPr>
          <p:cNvPicPr>
            <a:picLocks noChangeAspect="1"/>
          </p:cNvPicPr>
          <p:nvPr/>
        </p:nvPicPr>
        <p:blipFill>
          <a:blip r:embed="rId7"/>
          <a:stretch>
            <a:fillRect/>
          </a:stretch>
        </p:blipFill>
        <p:spPr>
          <a:xfrm>
            <a:off x="577913" y="3535379"/>
            <a:ext cx="11036174" cy="3051869"/>
          </a:xfrm>
          <a:prstGeom prst="rect">
            <a:avLst/>
          </a:prstGeom>
        </p:spPr>
      </p:pic>
    </p:spTree>
    <p:extLst>
      <p:ext uri="{BB962C8B-B14F-4D97-AF65-F5344CB8AC3E}">
        <p14:creationId xmlns:p14="http://schemas.microsoft.com/office/powerpoint/2010/main" val="71517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5EB9-288D-9093-B6D4-2CC980322619}"/>
              </a:ext>
            </a:extLst>
          </p:cNvPr>
          <p:cNvSpPr>
            <a:spLocks noGrp="1"/>
          </p:cNvSpPr>
          <p:nvPr>
            <p:ph type="title"/>
          </p:nvPr>
        </p:nvSpPr>
        <p:spPr>
          <a:xfrm>
            <a:off x="838200" y="365126"/>
            <a:ext cx="10515600" cy="676024"/>
          </a:xfrm>
        </p:spPr>
        <p:txBody>
          <a:bodyPr>
            <a:normAutofit fontScale="90000"/>
          </a:bodyPr>
          <a:lstStyle/>
          <a:p>
            <a:r>
              <a:rPr lang="en-US" b="1" dirty="0"/>
              <a:t>What are these rank-2 signatures? </a:t>
            </a:r>
            <a:r>
              <a:rPr lang="en-US" b="1" i="1" baseline="-25000" dirty="0"/>
              <a:t>p</a:t>
            </a:r>
            <a:r>
              <a:rPr lang="en-US" b="1" dirty="0"/>
              <a:t>(</a:t>
            </a:r>
            <a:r>
              <a:rPr lang="en-US" b="1" i="1" dirty="0"/>
              <a:t>g</a:t>
            </a:r>
            <a:r>
              <a:rPr lang="en-US" b="1" dirty="0"/>
              <a:t>)</a:t>
            </a:r>
            <a:r>
              <a:rPr lang="en-US" b="1" i="1" baseline="-25000" dirty="0"/>
              <a:t>r</a:t>
            </a:r>
          </a:p>
        </p:txBody>
      </p:sp>
      <p:sp>
        <p:nvSpPr>
          <p:cNvPr id="3" name="Content Placeholder 2">
            <a:extLst>
              <a:ext uri="{FF2B5EF4-FFF2-40B4-BE49-F238E27FC236}">
                <a16:creationId xmlns:a16="http://schemas.microsoft.com/office/drawing/2014/main" id="{0A70D722-4610-3AEE-3160-A4C2E49A4112}"/>
              </a:ext>
            </a:extLst>
          </p:cNvPr>
          <p:cNvSpPr>
            <a:spLocks noGrp="1"/>
          </p:cNvSpPr>
          <p:nvPr>
            <p:ph idx="1"/>
          </p:nvPr>
        </p:nvSpPr>
        <p:spPr>
          <a:xfrm>
            <a:off x="330619" y="1041151"/>
            <a:ext cx="8894862" cy="5558826"/>
          </a:xfrm>
        </p:spPr>
        <p:txBody>
          <a:bodyPr/>
          <a:lstStyle/>
          <a:p>
            <a:pPr marL="0" indent="0">
              <a:buNone/>
            </a:pPr>
            <a:r>
              <a:rPr lang="en-US" dirty="0"/>
              <a:t>The notation </a:t>
            </a:r>
            <a:r>
              <a:rPr lang="en-US" b="1" i="1" baseline="-25000" dirty="0"/>
              <a:t>p</a:t>
            </a:r>
            <a:r>
              <a:rPr lang="en-US" dirty="0"/>
              <a:t>(</a:t>
            </a:r>
            <a:r>
              <a:rPr lang="en-US" i="1" dirty="0"/>
              <a:t>g</a:t>
            </a:r>
            <a:r>
              <a:rPr lang="en-US" dirty="0"/>
              <a:t>)</a:t>
            </a:r>
            <a:r>
              <a:rPr lang="en-US" b="1" i="1" baseline="-25000" dirty="0"/>
              <a:t>r</a:t>
            </a:r>
            <a:r>
              <a:rPr lang="en-US" dirty="0"/>
              <a:t> come from </a:t>
            </a:r>
            <a:r>
              <a:rPr lang="en-US" dirty="0">
                <a:hlinkClick r:id="rId2"/>
              </a:rPr>
              <a:t>G. C. Shephard</a:t>
            </a:r>
            <a:r>
              <a:rPr lang="en-US" dirty="0"/>
              <a:t> who explored </a:t>
            </a:r>
            <a:r>
              <a:rPr lang="en-US" dirty="0">
                <a:hlinkClick r:id="rId3"/>
              </a:rPr>
              <a:t>Regular complex polygons</a:t>
            </a:r>
            <a:r>
              <a:rPr lang="en-US" dirty="0"/>
              <a:t> in 1952, existing in Complex plane C</a:t>
            </a:r>
            <a:r>
              <a:rPr lang="en-US" baseline="30000" dirty="0"/>
              <a:t>2</a:t>
            </a:r>
            <a:r>
              <a:rPr lang="en-US" dirty="0"/>
              <a:t> or Real R</a:t>
            </a:r>
            <a:r>
              <a:rPr lang="en-US" baseline="30000" dirty="0"/>
              <a:t>4</a:t>
            </a:r>
            <a:r>
              <a:rPr lang="en-US" dirty="0"/>
              <a:t>. </a:t>
            </a:r>
          </a:p>
          <a:p>
            <a:pPr marL="0" indent="0">
              <a:buNone/>
            </a:pPr>
            <a:r>
              <a:rPr lang="en-US" dirty="0"/>
              <a:t>Generators are unitary rotations {R,S} with </a:t>
            </a:r>
            <a:r>
              <a:rPr lang="en-US" b="1" dirty="0"/>
              <a:t>R</a:t>
            </a:r>
            <a:r>
              <a:rPr lang="en-US" b="1" i="1" baseline="30000" dirty="0"/>
              <a:t>p</a:t>
            </a:r>
            <a:r>
              <a:rPr lang="en-US" b="1" i="1" baseline="-25000" dirty="0"/>
              <a:t> </a:t>
            </a:r>
            <a:r>
              <a:rPr lang="en-US" i="1" dirty="0"/>
              <a:t>=</a:t>
            </a:r>
            <a:r>
              <a:rPr lang="en-US" b="1" i="1" dirty="0"/>
              <a:t> S</a:t>
            </a:r>
            <a:r>
              <a:rPr lang="en-US" b="1" i="1" baseline="30000" dirty="0"/>
              <a:t>r</a:t>
            </a:r>
            <a:r>
              <a:rPr lang="en-US" b="1" dirty="0"/>
              <a:t> </a:t>
            </a:r>
            <a:r>
              <a:rPr lang="en-US" dirty="0"/>
              <a:t>=</a:t>
            </a:r>
            <a:r>
              <a:rPr lang="en-US" b="1" dirty="0"/>
              <a:t> I</a:t>
            </a:r>
            <a:r>
              <a:rPr lang="en-US" dirty="0"/>
              <a:t>.</a:t>
            </a:r>
          </a:p>
          <a:p>
            <a:pPr marL="0" indent="0">
              <a:buNone/>
            </a:pPr>
            <a:r>
              <a:rPr lang="en-US" dirty="0"/>
              <a:t>The polygon </a:t>
            </a:r>
            <a:r>
              <a:rPr lang="en-US" b="1" i="1" baseline="-25000" dirty="0"/>
              <a:t>p</a:t>
            </a:r>
            <a:r>
              <a:rPr lang="en-US" dirty="0"/>
              <a:t>(</a:t>
            </a:r>
            <a:r>
              <a:rPr lang="en-US" i="1" dirty="0"/>
              <a:t>g</a:t>
            </a:r>
            <a:r>
              <a:rPr lang="en-US" dirty="0"/>
              <a:t>)</a:t>
            </a:r>
            <a:r>
              <a:rPr lang="en-US" b="1" i="1" baseline="-25000" dirty="0"/>
              <a:t>r </a:t>
            </a:r>
            <a:r>
              <a:rPr lang="en-US" baseline="-25000" dirty="0"/>
              <a:t> </a:t>
            </a:r>
            <a:r>
              <a:rPr lang="en-US" dirty="0"/>
              <a:t>has </a:t>
            </a:r>
            <a:r>
              <a:rPr lang="en-US" i="1" dirty="0"/>
              <a:t>g</a:t>
            </a:r>
            <a:r>
              <a:rPr lang="en-US" dirty="0"/>
              <a:t>/</a:t>
            </a:r>
            <a:r>
              <a:rPr lang="en-US" i="1" dirty="0"/>
              <a:t>p</a:t>
            </a:r>
            <a:r>
              <a:rPr lang="en-US" dirty="0"/>
              <a:t> edges, and </a:t>
            </a:r>
            <a:r>
              <a:rPr lang="en-US" i="1" dirty="0"/>
              <a:t>g</a:t>
            </a:r>
            <a:r>
              <a:rPr lang="en-US" dirty="0"/>
              <a:t>/</a:t>
            </a:r>
            <a:r>
              <a:rPr lang="en-US" i="1" dirty="0"/>
              <a:t>r</a:t>
            </a:r>
            <a:r>
              <a:rPr lang="en-US" dirty="0"/>
              <a:t> vertices.</a:t>
            </a:r>
          </a:p>
          <a:p>
            <a:pPr marL="0" indent="0">
              <a:buNone/>
            </a:pPr>
            <a:r>
              <a:rPr lang="en-US" dirty="0"/>
              <a:t>The dual </a:t>
            </a:r>
            <a:r>
              <a:rPr lang="en-US" b="1" baseline="-25000" dirty="0"/>
              <a:t>r</a:t>
            </a:r>
            <a:r>
              <a:rPr lang="en-US" dirty="0"/>
              <a:t>(</a:t>
            </a:r>
            <a:r>
              <a:rPr lang="en-US" i="1" dirty="0"/>
              <a:t>g</a:t>
            </a:r>
            <a:r>
              <a:rPr lang="en-US" dirty="0"/>
              <a:t>)</a:t>
            </a:r>
            <a:r>
              <a:rPr lang="en-US" b="1" i="1" baseline="-25000" dirty="0"/>
              <a:t>p</a:t>
            </a:r>
            <a:r>
              <a:rPr lang="en-US" dirty="0"/>
              <a:t> has </a:t>
            </a:r>
            <a:r>
              <a:rPr lang="en-US" i="1" dirty="0"/>
              <a:t>g</a:t>
            </a:r>
            <a:r>
              <a:rPr lang="en-US" dirty="0"/>
              <a:t>/</a:t>
            </a:r>
            <a:r>
              <a:rPr lang="en-US" i="1" dirty="0"/>
              <a:t>r</a:t>
            </a:r>
            <a:r>
              <a:rPr lang="en-US" dirty="0"/>
              <a:t> edges, and </a:t>
            </a:r>
            <a:r>
              <a:rPr lang="en-US" i="1" dirty="0"/>
              <a:t>g</a:t>
            </a:r>
            <a:r>
              <a:rPr lang="en-US" dirty="0"/>
              <a:t>/</a:t>
            </a:r>
            <a:r>
              <a:rPr lang="en-US" i="1" dirty="0"/>
              <a:t>p</a:t>
            </a:r>
            <a:r>
              <a:rPr lang="en-US" dirty="0"/>
              <a:t> vertices.</a:t>
            </a:r>
          </a:p>
          <a:p>
            <a:pPr marL="0" indent="0">
              <a:buNone/>
            </a:pPr>
            <a:r>
              <a:rPr lang="en-US" dirty="0"/>
              <a:t>Coxeter notation </a:t>
            </a:r>
            <a:r>
              <a:rPr lang="en-US" i="1" dirty="0"/>
              <a:t>p</a:t>
            </a:r>
            <a:r>
              <a:rPr lang="en-US" dirty="0"/>
              <a:t>[</a:t>
            </a:r>
            <a:r>
              <a:rPr lang="en-US" i="1" dirty="0"/>
              <a:t>q</a:t>
            </a:r>
            <a:r>
              <a:rPr lang="en-US" dirty="0"/>
              <a:t>]</a:t>
            </a:r>
            <a:r>
              <a:rPr lang="en-US" i="1" dirty="0"/>
              <a:t>r, polygon p</a:t>
            </a:r>
            <a:r>
              <a:rPr lang="en-US" dirty="0"/>
              <a:t>{</a:t>
            </a:r>
            <a:r>
              <a:rPr lang="en-US" i="1" dirty="0"/>
              <a:t>q</a:t>
            </a:r>
            <a:r>
              <a:rPr lang="en-US" dirty="0"/>
              <a:t>}</a:t>
            </a:r>
            <a:r>
              <a:rPr lang="en-US" i="1" dirty="0"/>
              <a:t>r</a:t>
            </a:r>
            <a:r>
              <a:rPr lang="en-US" dirty="0"/>
              <a:t>, with theory to match with Coxeter group [</a:t>
            </a:r>
            <a:r>
              <a:rPr lang="en-US" i="1" dirty="0"/>
              <a:t>q</a:t>
            </a:r>
            <a:r>
              <a:rPr lang="en-US" dirty="0"/>
              <a:t>] = </a:t>
            </a:r>
            <a:r>
              <a:rPr lang="en-US" b="1" baseline="-25000" dirty="0"/>
              <a:t>2</a:t>
            </a:r>
            <a:r>
              <a:rPr lang="en-US" dirty="0"/>
              <a:t>[</a:t>
            </a:r>
            <a:r>
              <a:rPr lang="en-US" i="1" dirty="0"/>
              <a:t>q</a:t>
            </a:r>
            <a:r>
              <a:rPr lang="en-US" dirty="0"/>
              <a:t>]</a:t>
            </a:r>
            <a:r>
              <a:rPr lang="en-US" b="1" baseline="-25000" dirty="0"/>
              <a:t>2</a:t>
            </a:r>
            <a:r>
              <a:rPr lang="en-US" dirty="0"/>
              <a:t>, and polygon {q} = </a:t>
            </a:r>
            <a:r>
              <a:rPr lang="en-US" b="1" baseline="-25000" dirty="0"/>
              <a:t>2</a:t>
            </a:r>
            <a:r>
              <a:rPr lang="en-US" dirty="0"/>
              <a:t>{</a:t>
            </a:r>
            <a:r>
              <a:rPr lang="en-US" i="1" dirty="0"/>
              <a:t>q</a:t>
            </a:r>
            <a:r>
              <a:rPr lang="en-US" dirty="0"/>
              <a:t>}</a:t>
            </a:r>
            <a:r>
              <a:rPr lang="en-US" b="1" baseline="-25000" dirty="0"/>
              <a:t>2</a:t>
            </a:r>
            <a:r>
              <a:rPr lang="en-US" dirty="0"/>
              <a:t>.</a:t>
            </a:r>
          </a:p>
          <a:p>
            <a:pPr marL="0" indent="0">
              <a:buNone/>
            </a:pPr>
            <a:r>
              <a:rPr lang="en-US" i="1" dirty="0"/>
              <a:t>g</a:t>
            </a:r>
            <a:r>
              <a:rPr lang="en-US" dirty="0"/>
              <a:t>=2</a:t>
            </a:r>
            <a:r>
              <a:rPr lang="en-US" i="1" dirty="0"/>
              <a:t>h</a:t>
            </a:r>
            <a:r>
              <a:rPr lang="en-US" baseline="30000" dirty="0"/>
              <a:t>2</a:t>
            </a:r>
            <a:r>
              <a:rPr lang="en-US" dirty="0"/>
              <a:t>/</a:t>
            </a:r>
            <a:r>
              <a:rPr lang="en-US" i="1" dirty="0"/>
              <a:t>q</a:t>
            </a:r>
            <a:r>
              <a:rPr lang="en-US" dirty="0"/>
              <a:t>, with 2/</a:t>
            </a:r>
            <a:r>
              <a:rPr lang="en-US" i="1" dirty="0"/>
              <a:t>h</a:t>
            </a:r>
            <a:r>
              <a:rPr lang="en-US" dirty="0"/>
              <a:t> = 1/</a:t>
            </a:r>
            <a:r>
              <a:rPr lang="en-US" i="1" dirty="0"/>
              <a:t>p</a:t>
            </a:r>
            <a:r>
              <a:rPr lang="en-US" dirty="0"/>
              <a:t> + 1/</a:t>
            </a:r>
            <a:r>
              <a:rPr lang="en-US" i="1" dirty="0"/>
              <a:t>r</a:t>
            </a:r>
            <a:r>
              <a:rPr lang="en-US" dirty="0"/>
              <a:t> +2/</a:t>
            </a:r>
            <a:r>
              <a:rPr lang="en-US" i="1" dirty="0"/>
              <a:t>q</a:t>
            </a:r>
            <a:r>
              <a:rPr lang="en-US" dirty="0"/>
              <a:t> -1.</a:t>
            </a:r>
          </a:p>
          <a:p>
            <a:pPr marL="0" indent="0">
              <a:buNone/>
            </a:pPr>
            <a:r>
              <a:rPr lang="en-US" sz="2000" b="1" dirty="0"/>
              <a:t>See</a:t>
            </a:r>
          </a:p>
          <a:p>
            <a:r>
              <a:rPr lang="en-US" sz="2000" dirty="0">
                <a:hlinkClick r:id="rId4"/>
              </a:rPr>
              <a:t>Generators and Relation for Discrete Groups</a:t>
            </a:r>
            <a:r>
              <a:rPr lang="en-US" sz="2000" dirty="0"/>
              <a:t>, Coxeter and Moser, 1966</a:t>
            </a:r>
          </a:p>
          <a:p>
            <a:r>
              <a:rPr lang="en-US" sz="2000" dirty="0">
                <a:hlinkClick r:id="rId5"/>
              </a:rPr>
              <a:t>Regular Complex Polygons</a:t>
            </a:r>
            <a:r>
              <a:rPr lang="en-US" sz="2000" dirty="0"/>
              <a:t>, Coxeter, 1991</a:t>
            </a:r>
          </a:p>
          <a:p>
            <a:pPr marL="0" indent="0">
              <a:buNone/>
            </a:pPr>
            <a:endParaRPr lang="en-US" dirty="0"/>
          </a:p>
        </p:txBody>
      </p:sp>
      <p:pic>
        <p:nvPicPr>
          <p:cNvPr id="5" name="Picture 4">
            <a:extLst>
              <a:ext uri="{FF2B5EF4-FFF2-40B4-BE49-F238E27FC236}">
                <a16:creationId xmlns:a16="http://schemas.microsoft.com/office/drawing/2014/main" id="{1E194F29-21FA-7052-985F-F12F8949A8C7}"/>
              </a:ext>
            </a:extLst>
          </p:cNvPr>
          <p:cNvPicPr>
            <a:picLocks noChangeAspect="1"/>
          </p:cNvPicPr>
          <p:nvPr/>
        </p:nvPicPr>
        <p:blipFill>
          <a:blip r:embed="rId6"/>
          <a:stretch>
            <a:fillRect/>
          </a:stretch>
        </p:blipFill>
        <p:spPr>
          <a:xfrm>
            <a:off x="9225481" y="301751"/>
            <a:ext cx="2219441" cy="3392100"/>
          </a:xfrm>
          <a:prstGeom prst="rect">
            <a:avLst/>
          </a:prstGeom>
        </p:spPr>
      </p:pic>
      <p:pic>
        <p:nvPicPr>
          <p:cNvPr id="7" name="Picture 6">
            <a:extLst>
              <a:ext uri="{FF2B5EF4-FFF2-40B4-BE49-F238E27FC236}">
                <a16:creationId xmlns:a16="http://schemas.microsoft.com/office/drawing/2014/main" id="{B8938E76-03B7-0FCA-1FEA-8136AB5702BF}"/>
              </a:ext>
            </a:extLst>
          </p:cNvPr>
          <p:cNvPicPr>
            <a:picLocks noChangeAspect="1"/>
          </p:cNvPicPr>
          <p:nvPr/>
        </p:nvPicPr>
        <p:blipFill>
          <a:blip r:embed="rId7"/>
          <a:stretch>
            <a:fillRect/>
          </a:stretch>
        </p:blipFill>
        <p:spPr>
          <a:xfrm>
            <a:off x="9072132" y="3962393"/>
            <a:ext cx="2789249" cy="2530481"/>
          </a:xfrm>
          <a:prstGeom prst="rect">
            <a:avLst/>
          </a:prstGeom>
        </p:spPr>
      </p:pic>
    </p:spTree>
    <p:extLst>
      <p:ext uri="{BB962C8B-B14F-4D97-AF65-F5344CB8AC3E}">
        <p14:creationId xmlns:p14="http://schemas.microsoft.com/office/powerpoint/2010/main" val="228218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19D4-D3A0-7AF0-53AF-D630CCDC3BC3}"/>
              </a:ext>
            </a:extLst>
          </p:cNvPr>
          <p:cNvSpPr>
            <a:spLocks noGrp="1"/>
          </p:cNvSpPr>
          <p:nvPr>
            <p:ph type="title"/>
          </p:nvPr>
        </p:nvSpPr>
        <p:spPr>
          <a:xfrm>
            <a:off x="838200" y="135802"/>
            <a:ext cx="10515600" cy="815323"/>
          </a:xfrm>
        </p:spPr>
        <p:txBody>
          <a:bodyPr>
            <a:normAutofit/>
          </a:bodyPr>
          <a:lstStyle/>
          <a:p>
            <a:pPr algn="ctr"/>
            <a:r>
              <a:rPr lang="en-US" b="1" dirty="0"/>
              <a:t>Regular Complex Polygons</a:t>
            </a:r>
          </a:p>
        </p:txBody>
      </p:sp>
      <p:sp>
        <p:nvSpPr>
          <p:cNvPr id="3" name="Content Placeholder 2">
            <a:extLst>
              <a:ext uri="{FF2B5EF4-FFF2-40B4-BE49-F238E27FC236}">
                <a16:creationId xmlns:a16="http://schemas.microsoft.com/office/drawing/2014/main" id="{6E313406-6BED-517C-E801-FBD1B3914018}"/>
              </a:ext>
            </a:extLst>
          </p:cNvPr>
          <p:cNvSpPr>
            <a:spLocks noGrp="1"/>
          </p:cNvSpPr>
          <p:nvPr>
            <p:ph idx="1"/>
          </p:nvPr>
        </p:nvSpPr>
        <p:spPr>
          <a:xfrm>
            <a:off x="473537" y="851026"/>
            <a:ext cx="8359212" cy="2978590"/>
          </a:xfrm>
        </p:spPr>
        <p:txBody>
          <a:bodyPr>
            <a:normAutofit lnSpcReduction="10000"/>
          </a:bodyPr>
          <a:lstStyle/>
          <a:p>
            <a:pPr marL="0" indent="0">
              <a:buNone/>
            </a:pPr>
            <a:r>
              <a:rPr lang="en-US" dirty="0"/>
              <a:t>There are 22 forms of regular complex polygons,</a:t>
            </a:r>
            <a:br>
              <a:rPr lang="en-US" dirty="0"/>
            </a:br>
            <a:r>
              <a:rPr lang="en-US" dirty="0"/>
              <a:t>8 dual pairs and 6 self-dual (1 real): </a:t>
            </a:r>
          </a:p>
          <a:p>
            <a:pPr marL="0" indent="0">
              <a:buNone/>
            </a:pPr>
            <a:r>
              <a:rPr lang="en-US" i="1" baseline="-25000" dirty="0">
                <a:solidFill>
                  <a:srgbClr val="FF0000"/>
                </a:solidFill>
              </a:rPr>
              <a:t>m</a:t>
            </a:r>
            <a:r>
              <a:rPr lang="en-US" dirty="0">
                <a:solidFill>
                  <a:srgbClr val="FF0000"/>
                </a:solidFill>
              </a:rPr>
              <a:t>{4}</a:t>
            </a:r>
            <a:r>
              <a:rPr lang="en-US" baseline="-25000" dirty="0">
                <a:solidFill>
                  <a:srgbClr val="FF0000"/>
                </a:solidFill>
              </a:rPr>
              <a:t>2</a:t>
            </a:r>
            <a:r>
              <a:rPr lang="en-US" dirty="0"/>
              <a:t> + </a:t>
            </a:r>
            <a:r>
              <a:rPr lang="en-US" baseline="-25000" dirty="0">
                <a:solidFill>
                  <a:srgbClr val="00B0F0"/>
                </a:solidFill>
              </a:rPr>
              <a:t>2</a:t>
            </a:r>
            <a:r>
              <a:rPr lang="en-US" dirty="0">
                <a:solidFill>
                  <a:srgbClr val="00B0F0"/>
                </a:solidFill>
              </a:rPr>
              <a:t>{4}</a:t>
            </a:r>
            <a:r>
              <a:rPr lang="en-US" i="1" baseline="-25000" dirty="0">
                <a:solidFill>
                  <a:srgbClr val="00B0F0"/>
                </a:solidFill>
              </a:rPr>
              <a:t>m</a:t>
            </a:r>
            <a:r>
              <a:rPr lang="en-US" dirty="0"/>
              <a:t>, </a:t>
            </a:r>
            <a:r>
              <a:rPr lang="en-US" baseline="-25000" dirty="0">
                <a:solidFill>
                  <a:srgbClr val="FF0000"/>
                </a:solidFill>
              </a:rPr>
              <a:t>3</a:t>
            </a:r>
            <a:r>
              <a:rPr lang="en-US" dirty="0">
                <a:solidFill>
                  <a:srgbClr val="FF0000"/>
                </a:solidFill>
              </a:rPr>
              <a:t>{6}</a:t>
            </a:r>
            <a:r>
              <a:rPr lang="en-US" baseline="-25000" dirty="0">
                <a:solidFill>
                  <a:srgbClr val="FF0000"/>
                </a:solidFill>
              </a:rPr>
              <a:t>2 </a:t>
            </a:r>
            <a:r>
              <a:rPr lang="en-US" dirty="0"/>
              <a:t> +  </a:t>
            </a:r>
            <a:r>
              <a:rPr lang="en-US" baseline="-25000" dirty="0">
                <a:solidFill>
                  <a:srgbClr val="00B0F0"/>
                </a:solidFill>
              </a:rPr>
              <a:t>2</a:t>
            </a:r>
            <a:r>
              <a:rPr lang="en-US" dirty="0">
                <a:solidFill>
                  <a:srgbClr val="00B0F0"/>
                </a:solidFill>
              </a:rPr>
              <a:t>{6}</a:t>
            </a:r>
            <a:r>
              <a:rPr lang="en-US" baseline="-25000" dirty="0">
                <a:solidFill>
                  <a:srgbClr val="00B0F0"/>
                </a:solidFill>
              </a:rPr>
              <a:t>3</a:t>
            </a:r>
            <a:r>
              <a:rPr lang="en-US" dirty="0"/>
              <a:t>,   </a:t>
            </a:r>
            <a:r>
              <a:rPr lang="en-US" baseline="-25000" dirty="0">
                <a:solidFill>
                  <a:srgbClr val="FF0000"/>
                </a:solidFill>
              </a:rPr>
              <a:t>3</a:t>
            </a:r>
            <a:r>
              <a:rPr lang="en-US" dirty="0">
                <a:solidFill>
                  <a:srgbClr val="FF0000"/>
                </a:solidFill>
              </a:rPr>
              <a:t>{8}</a:t>
            </a:r>
            <a:r>
              <a:rPr lang="en-US" baseline="-25000" dirty="0">
                <a:solidFill>
                  <a:srgbClr val="FF0000"/>
                </a:solidFill>
              </a:rPr>
              <a:t>2</a:t>
            </a:r>
            <a:r>
              <a:rPr lang="en-US" dirty="0"/>
              <a:t> + </a:t>
            </a:r>
            <a:r>
              <a:rPr lang="en-US" baseline="-25000" dirty="0">
                <a:solidFill>
                  <a:srgbClr val="00B0F0"/>
                </a:solidFill>
              </a:rPr>
              <a:t>2</a:t>
            </a:r>
            <a:r>
              <a:rPr lang="en-US" dirty="0">
                <a:solidFill>
                  <a:srgbClr val="00B0F0"/>
                </a:solidFill>
              </a:rPr>
              <a:t>{8}</a:t>
            </a:r>
            <a:r>
              <a:rPr lang="en-US" baseline="-25000" dirty="0">
                <a:solidFill>
                  <a:srgbClr val="00B0F0"/>
                </a:solidFill>
              </a:rPr>
              <a:t>3</a:t>
            </a:r>
            <a:r>
              <a:rPr lang="en-US" dirty="0"/>
              <a:t>, </a:t>
            </a:r>
            <a:r>
              <a:rPr lang="en-US" baseline="-25000" dirty="0">
                <a:solidFill>
                  <a:srgbClr val="FF0000"/>
                </a:solidFill>
              </a:rPr>
              <a:t>4</a:t>
            </a:r>
            <a:r>
              <a:rPr lang="en-US" dirty="0">
                <a:solidFill>
                  <a:srgbClr val="FF0000"/>
                </a:solidFill>
              </a:rPr>
              <a:t>{6}</a:t>
            </a:r>
            <a:r>
              <a:rPr lang="en-US" baseline="-25000" dirty="0">
                <a:solidFill>
                  <a:srgbClr val="FF0000"/>
                </a:solidFill>
              </a:rPr>
              <a:t>2</a:t>
            </a:r>
            <a:r>
              <a:rPr lang="en-US" dirty="0"/>
              <a:t> + </a:t>
            </a:r>
            <a:r>
              <a:rPr lang="en-US" baseline="-25000" dirty="0">
                <a:solidFill>
                  <a:srgbClr val="00B0F0"/>
                </a:solidFill>
              </a:rPr>
              <a:t>2</a:t>
            </a:r>
            <a:r>
              <a:rPr lang="en-US" dirty="0">
                <a:solidFill>
                  <a:srgbClr val="00B0F0"/>
                </a:solidFill>
              </a:rPr>
              <a:t>{6}</a:t>
            </a:r>
            <a:r>
              <a:rPr lang="en-US" baseline="-25000" dirty="0">
                <a:solidFill>
                  <a:srgbClr val="00B0F0"/>
                </a:solidFill>
              </a:rPr>
              <a:t>4</a:t>
            </a:r>
            <a:r>
              <a:rPr lang="en-US" dirty="0"/>
              <a:t>,   </a:t>
            </a:r>
            <a:r>
              <a:rPr lang="en-US" baseline="-25000" dirty="0">
                <a:solidFill>
                  <a:srgbClr val="FF0000"/>
                </a:solidFill>
              </a:rPr>
              <a:t>4</a:t>
            </a:r>
            <a:r>
              <a:rPr lang="en-US" dirty="0">
                <a:solidFill>
                  <a:srgbClr val="FF0000"/>
                </a:solidFill>
              </a:rPr>
              <a:t>{4}</a:t>
            </a:r>
            <a:r>
              <a:rPr lang="en-US" baseline="-25000" dirty="0">
                <a:solidFill>
                  <a:srgbClr val="FF0000"/>
                </a:solidFill>
              </a:rPr>
              <a:t>3</a:t>
            </a:r>
            <a:r>
              <a:rPr lang="en-US" dirty="0"/>
              <a:t>  + </a:t>
            </a:r>
            <a:r>
              <a:rPr lang="en-US" baseline="-25000" dirty="0">
                <a:solidFill>
                  <a:srgbClr val="00B0F0"/>
                </a:solidFill>
              </a:rPr>
              <a:t>3</a:t>
            </a:r>
            <a:r>
              <a:rPr lang="en-US" dirty="0">
                <a:solidFill>
                  <a:srgbClr val="00B0F0"/>
                </a:solidFill>
              </a:rPr>
              <a:t>{4}</a:t>
            </a:r>
            <a:r>
              <a:rPr lang="en-US" baseline="-25000" dirty="0">
                <a:solidFill>
                  <a:srgbClr val="00B0F0"/>
                </a:solidFill>
              </a:rPr>
              <a:t>4</a:t>
            </a:r>
            <a:r>
              <a:rPr lang="en-US" dirty="0"/>
              <a:t>, </a:t>
            </a:r>
            <a:r>
              <a:rPr lang="en-US" baseline="-25000" dirty="0">
                <a:solidFill>
                  <a:srgbClr val="FF0000"/>
                </a:solidFill>
              </a:rPr>
              <a:t>3</a:t>
            </a:r>
            <a:r>
              <a:rPr lang="en-US" dirty="0">
                <a:solidFill>
                  <a:srgbClr val="FF0000"/>
                </a:solidFill>
              </a:rPr>
              <a:t>{10}</a:t>
            </a:r>
            <a:r>
              <a:rPr lang="en-US" baseline="-25000" dirty="0">
                <a:solidFill>
                  <a:srgbClr val="FF0000"/>
                </a:solidFill>
              </a:rPr>
              <a:t>2</a:t>
            </a:r>
            <a:r>
              <a:rPr lang="en-US" dirty="0"/>
              <a:t> + </a:t>
            </a:r>
            <a:r>
              <a:rPr lang="en-US" baseline="-25000" dirty="0">
                <a:solidFill>
                  <a:srgbClr val="00B0F0"/>
                </a:solidFill>
              </a:rPr>
              <a:t>2</a:t>
            </a:r>
            <a:r>
              <a:rPr lang="en-US" dirty="0">
                <a:solidFill>
                  <a:srgbClr val="00B0F0"/>
                </a:solidFill>
              </a:rPr>
              <a:t>{10}</a:t>
            </a:r>
            <a:r>
              <a:rPr lang="en-US" baseline="-25000" dirty="0">
                <a:solidFill>
                  <a:srgbClr val="00B0F0"/>
                </a:solidFill>
              </a:rPr>
              <a:t>3</a:t>
            </a:r>
            <a:r>
              <a:rPr lang="en-US" dirty="0"/>
              <a:t>, </a:t>
            </a:r>
            <a:r>
              <a:rPr lang="en-US" baseline="-25000" dirty="0">
                <a:solidFill>
                  <a:srgbClr val="FF0000"/>
                </a:solidFill>
              </a:rPr>
              <a:t>5</a:t>
            </a:r>
            <a:r>
              <a:rPr lang="en-US" dirty="0">
                <a:solidFill>
                  <a:srgbClr val="FF0000"/>
                </a:solidFill>
              </a:rPr>
              <a:t>{6}</a:t>
            </a:r>
            <a:r>
              <a:rPr lang="en-US" baseline="-25000" dirty="0">
                <a:solidFill>
                  <a:srgbClr val="FF0000"/>
                </a:solidFill>
              </a:rPr>
              <a:t>2</a:t>
            </a:r>
            <a:r>
              <a:rPr lang="en-US" dirty="0"/>
              <a:t> + </a:t>
            </a:r>
            <a:r>
              <a:rPr lang="en-US" baseline="-25000" dirty="0">
                <a:solidFill>
                  <a:srgbClr val="00B0F0"/>
                </a:solidFill>
              </a:rPr>
              <a:t>2</a:t>
            </a:r>
            <a:r>
              <a:rPr lang="en-US" dirty="0">
                <a:solidFill>
                  <a:srgbClr val="00B0F0"/>
                </a:solidFill>
              </a:rPr>
              <a:t>{6}</a:t>
            </a:r>
            <a:r>
              <a:rPr lang="en-US" baseline="-25000" dirty="0">
                <a:solidFill>
                  <a:srgbClr val="00B0F0"/>
                </a:solidFill>
              </a:rPr>
              <a:t>5</a:t>
            </a:r>
            <a:r>
              <a:rPr lang="en-US" dirty="0"/>
              <a:t>, </a:t>
            </a:r>
            <a:r>
              <a:rPr lang="en-US" baseline="-25000" dirty="0">
                <a:solidFill>
                  <a:srgbClr val="FF0000"/>
                </a:solidFill>
              </a:rPr>
              <a:t>5</a:t>
            </a:r>
            <a:r>
              <a:rPr lang="en-US" dirty="0">
                <a:solidFill>
                  <a:srgbClr val="FF0000"/>
                </a:solidFill>
              </a:rPr>
              <a:t>{4}</a:t>
            </a:r>
            <a:r>
              <a:rPr lang="en-US" baseline="-25000" dirty="0">
                <a:solidFill>
                  <a:srgbClr val="FF0000"/>
                </a:solidFill>
              </a:rPr>
              <a:t>3</a:t>
            </a:r>
            <a:r>
              <a:rPr lang="en-US" dirty="0"/>
              <a:t> + </a:t>
            </a:r>
            <a:r>
              <a:rPr lang="en-US" baseline="-25000" dirty="0">
                <a:solidFill>
                  <a:srgbClr val="00B0F0"/>
                </a:solidFill>
              </a:rPr>
              <a:t>3</a:t>
            </a:r>
            <a:r>
              <a:rPr lang="en-US" dirty="0">
                <a:solidFill>
                  <a:srgbClr val="00B0F0"/>
                </a:solidFill>
              </a:rPr>
              <a:t>{4}</a:t>
            </a:r>
            <a:r>
              <a:rPr lang="en-US" baseline="-25000" dirty="0">
                <a:solidFill>
                  <a:srgbClr val="00B0F0"/>
                </a:solidFill>
              </a:rPr>
              <a:t>5</a:t>
            </a:r>
            <a:r>
              <a:rPr lang="en-US" dirty="0"/>
              <a:t>, </a:t>
            </a:r>
            <a:r>
              <a:rPr lang="en-US" baseline="-25000" dirty="0">
                <a:solidFill>
                  <a:srgbClr val="00B050"/>
                </a:solidFill>
              </a:rPr>
              <a:t>3</a:t>
            </a:r>
            <a:r>
              <a:rPr lang="en-US" dirty="0">
                <a:solidFill>
                  <a:srgbClr val="00B050"/>
                </a:solidFill>
              </a:rPr>
              <a:t>{4}</a:t>
            </a:r>
            <a:r>
              <a:rPr lang="en-US" baseline="-25000" dirty="0">
                <a:solidFill>
                  <a:srgbClr val="00B050"/>
                </a:solidFill>
              </a:rPr>
              <a:t>3</a:t>
            </a:r>
            <a:r>
              <a:rPr lang="en-US" dirty="0"/>
              <a:t>, </a:t>
            </a:r>
            <a:r>
              <a:rPr lang="en-US" baseline="-25000" dirty="0">
                <a:solidFill>
                  <a:srgbClr val="7030A0"/>
                </a:solidFill>
              </a:rPr>
              <a:t>3</a:t>
            </a:r>
            <a:r>
              <a:rPr lang="en-US" dirty="0">
                <a:solidFill>
                  <a:srgbClr val="7030A0"/>
                </a:solidFill>
              </a:rPr>
              <a:t>{3}</a:t>
            </a:r>
            <a:r>
              <a:rPr lang="en-US" baseline="-25000" dirty="0">
                <a:solidFill>
                  <a:srgbClr val="7030A0"/>
                </a:solidFill>
              </a:rPr>
              <a:t>3</a:t>
            </a:r>
            <a:r>
              <a:rPr lang="en-US" dirty="0"/>
              <a:t>, </a:t>
            </a:r>
            <a:r>
              <a:rPr lang="en-US" baseline="-25000" dirty="0">
                <a:solidFill>
                  <a:srgbClr val="7030A0"/>
                </a:solidFill>
              </a:rPr>
              <a:t>4</a:t>
            </a:r>
            <a:r>
              <a:rPr lang="en-US" dirty="0">
                <a:solidFill>
                  <a:srgbClr val="7030A0"/>
                </a:solidFill>
              </a:rPr>
              <a:t>{3}</a:t>
            </a:r>
            <a:r>
              <a:rPr lang="en-US" baseline="-25000" dirty="0">
                <a:solidFill>
                  <a:srgbClr val="7030A0"/>
                </a:solidFill>
              </a:rPr>
              <a:t>4</a:t>
            </a:r>
            <a:r>
              <a:rPr lang="en-US" dirty="0"/>
              <a:t>, </a:t>
            </a:r>
            <a:r>
              <a:rPr lang="en-US" baseline="-25000" dirty="0">
                <a:solidFill>
                  <a:srgbClr val="7030A0"/>
                </a:solidFill>
              </a:rPr>
              <a:t>5</a:t>
            </a:r>
            <a:r>
              <a:rPr lang="en-US" dirty="0">
                <a:solidFill>
                  <a:srgbClr val="7030A0"/>
                </a:solidFill>
              </a:rPr>
              <a:t>{3}</a:t>
            </a:r>
            <a:r>
              <a:rPr lang="en-US" baseline="-25000" dirty="0">
                <a:solidFill>
                  <a:srgbClr val="7030A0"/>
                </a:solidFill>
              </a:rPr>
              <a:t>5</a:t>
            </a:r>
            <a:r>
              <a:rPr lang="en-US" dirty="0"/>
              <a:t>, </a:t>
            </a:r>
            <a:r>
              <a:rPr lang="en-US" baseline="-25000" dirty="0">
                <a:solidFill>
                  <a:srgbClr val="7030A0"/>
                </a:solidFill>
              </a:rPr>
              <a:t>3</a:t>
            </a:r>
            <a:r>
              <a:rPr lang="en-US" dirty="0">
                <a:solidFill>
                  <a:srgbClr val="7030A0"/>
                </a:solidFill>
              </a:rPr>
              <a:t>{5}</a:t>
            </a:r>
            <a:r>
              <a:rPr lang="en-US" baseline="-25000" dirty="0">
                <a:solidFill>
                  <a:srgbClr val="7030A0"/>
                </a:solidFill>
              </a:rPr>
              <a:t>3</a:t>
            </a:r>
            <a:r>
              <a:rPr lang="en-US" dirty="0"/>
              <a:t>, and real </a:t>
            </a:r>
            <a:r>
              <a:rPr lang="en-US" baseline="-25000" dirty="0">
                <a:solidFill>
                  <a:srgbClr val="00B050"/>
                </a:solidFill>
              </a:rPr>
              <a:t>2</a:t>
            </a:r>
            <a:r>
              <a:rPr lang="en-US" dirty="0">
                <a:solidFill>
                  <a:srgbClr val="00B050"/>
                </a:solidFill>
              </a:rPr>
              <a:t>{</a:t>
            </a:r>
            <a:r>
              <a:rPr lang="en-US" i="1" dirty="0">
                <a:solidFill>
                  <a:srgbClr val="00B050"/>
                </a:solidFill>
              </a:rPr>
              <a:t>m</a:t>
            </a:r>
            <a:r>
              <a:rPr lang="en-US" dirty="0">
                <a:solidFill>
                  <a:srgbClr val="00B050"/>
                </a:solidFill>
              </a:rPr>
              <a:t>}</a:t>
            </a:r>
            <a:r>
              <a:rPr lang="en-US" baseline="-25000" dirty="0">
                <a:solidFill>
                  <a:srgbClr val="00B050"/>
                </a:solidFill>
              </a:rPr>
              <a:t>2</a:t>
            </a:r>
            <a:r>
              <a:rPr lang="en-US" dirty="0"/>
              <a:t>.</a:t>
            </a:r>
          </a:p>
          <a:p>
            <a:pPr marL="0" indent="0">
              <a:buNone/>
            </a:pPr>
            <a:r>
              <a:rPr lang="en-US" dirty="0"/>
              <a:t>Self-dual forms </a:t>
            </a:r>
            <a:r>
              <a:rPr lang="en-US" b="1" i="1" baseline="-25000" dirty="0">
                <a:solidFill>
                  <a:srgbClr val="7030A0"/>
                </a:solidFill>
              </a:rPr>
              <a:t>p</a:t>
            </a:r>
            <a:r>
              <a:rPr lang="en-US" dirty="0">
                <a:solidFill>
                  <a:srgbClr val="7030A0"/>
                </a:solidFill>
              </a:rPr>
              <a:t>{</a:t>
            </a:r>
            <a:r>
              <a:rPr lang="en-US" i="1" dirty="0">
                <a:solidFill>
                  <a:srgbClr val="7030A0"/>
                </a:solidFill>
              </a:rPr>
              <a:t>q</a:t>
            </a:r>
            <a:r>
              <a:rPr lang="en-US" dirty="0">
                <a:solidFill>
                  <a:srgbClr val="7030A0"/>
                </a:solidFill>
              </a:rPr>
              <a:t>}</a:t>
            </a:r>
            <a:r>
              <a:rPr lang="en-US" b="1" i="1" baseline="-25000" dirty="0">
                <a:solidFill>
                  <a:srgbClr val="7030A0"/>
                </a:solidFill>
              </a:rPr>
              <a:t>p</a:t>
            </a:r>
            <a:r>
              <a:rPr lang="en-US" dirty="0"/>
              <a:t> allow odd </a:t>
            </a:r>
            <a:r>
              <a:rPr lang="en-US" i="1" dirty="0"/>
              <a:t>q</a:t>
            </a:r>
            <a:r>
              <a:rPr lang="en-US" dirty="0"/>
              <a:t>, just like real</a:t>
            </a:r>
            <a:r>
              <a:rPr lang="en-US" i="1" dirty="0"/>
              <a:t> </a:t>
            </a:r>
            <a:r>
              <a:rPr lang="en-US" b="1" i="1" baseline="-25000" dirty="0">
                <a:solidFill>
                  <a:srgbClr val="7030A0"/>
                </a:solidFill>
              </a:rPr>
              <a:t>2</a:t>
            </a:r>
            <a:r>
              <a:rPr lang="en-US" dirty="0">
                <a:solidFill>
                  <a:srgbClr val="7030A0"/>
                </a:solidFill>
              </a:rPr>
              <a:t>{</a:t>
            </a:r>
            <a:r>
              <a:rPr lang="en-US" i="1" dirty="0">
                <a:solidFill>
                  <a:srgbClr val="7030A0"/>
                </a:solidFill>
              </a:rPr>
              <a:t>q</a:t>
            </a:r>
            <a:r>
              <a:rPr lang="en-US" dirty="0">
                <a:solidFill>
                  <a:srgbClr val="7030A0"/>
                </a:solidFill>
              </a:rPr>
              <a:t>}</a:t>
            </a:r>
            <a:r>
              <a:rPr lang="en-US" b="1" baseline="-25000" dirty="0">
                <a:solidFill>
                  <a:srgbClr val="7030A0"/>
                </a:solidFill>
              </a:rPr>
              <a:t>2</a:t>
            </a:r>
            <a:r>
              <a:rPr lang="en-US" i="1" dirty="0"/>
              <a:t> as double covering of generators</a:t>
            </a:r>
            <a:r>
              <a:rPr lang="en-US" dirty="0"/>
              <a:t>.</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2874BE0-AD9C-9A56-5DF1-5740FED40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749" y="1059256"/>
            <a:ext cx="2885714" cy="4847619"/>
          </a:xfrm>
          <a:prstGeom prst="rect">
            <a:avLst/>
          </a:prstGeom>
        </p:spPr>
      </p:pic>
      <p:pic>
        <p:nvPicPr>
          <p:cNvPr id="13" name="Picture 12">
            <a:extLst>
              <a:ext uri="{FF2B5EF4-FFF2-40B4-BE49-F238E27FC236}">
                <a16:creationId xmlns:a16="http://schemas.microsoft.com/office/drawing/2014/main" id="{4BD44D93-EBB2-01F1-9E9E-DC0301A0478C}"/>
              </a:ext>
            </a:extLst>
          </p:cNvPr>
          <p:cNvPicPr>
            <a:picLocks noChangeAspect="1"/>
          </p:cNvPicPr>
          <p:nvPr/>
        </p:nvPicPr>
        <p:blipFill>
          <a:blip r:embed="rId3"/>
          <a:stretch>
            <a:fillRect/>
          </a:stretch>
        </p:blipFill>
        <p:spPr>
          <a:xfrm>
            <a:off x="362138" y="3716888"/>
            <a:ext cx="7994548" cy="2775986"/>
          </a:xfrm>
          <a:prstGeom prst="rect">
            <a:avLst/>
          </a:prstGeom>
        </p:spPr>
      </p:pic>
    </p:spTree>
    <p:extLst>
      <p:ext uri="{BB962C8B-B14F-4D97-AF65-F5344CB8AC3E}">
        <p14:creationId xmlns:p14="http://schemas.microsoft.com/office/powerpoint/2010/main" val="362117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BD6E-265D-9DDA-A62F-7FB3A6C824E3}"/>
              </a:ext>
            </a:extLst>
          </p:cNvPr>
          <p:cNvSpPr>
            <a:spLocks noGrp="1"/>
          </p:cNvSpPr>
          <p:nvPr>
            <p:ph type="title"/>
          </p:nvPr>
        </p:nvSpPr>
        <p:spPr>
          <a:xfrm>
            <a:off x="838200" y="108642"/>
            <a:ext cx="10515600" cy="733330"/>
          </a:xfrm>
        </p:spPr>
        <p:txBody>
          <a:bodyPr/>
          <a:lstStyle/>
          <a:p>
            <a:pPr algn="ctr"/>
            <a:r>
              <a:rPr lang="en-US" b="1" dirty="0"/>
              <a:t>Regular Complex Apeirogons</a:t>
            </a:r>
          </a:p>
        </p:txBody>
      </p:sp>
      <p:sp>
        <p:nvSpPr>
          <p:cNvPr id="3" name="Content Placeholder 2">
            <a:extLst>
              <a:ext uri="{FF2B5EF4-FFF2-40B4-BE49-F238E27FC236}">
                <a16:creationId xmlns:a16="http://schemas.microsoft.com/office/drawing/2014/main" id="{8B3F9341-D446-852D-BE82-BBE913C366E0}"/>
              </a:ext>
            </a:extLst>
          </p:cNvPr>
          <p:cNvSpPr>
            <a:spLocks noGrp="1"/>
          </p:cNvSpPr>
          <p:nvPr>
            <p:ph idx="1"/>
          </p:nvPr>
        </p:nvSpPr>
        <p:spPr>
          <a:xfrm>
            <a:off x="334978" y="841972"/>
            <a:ext cx="10515601" cy="1937441"/>
          </a:xfrm>
        </p:spPr>
        <p:txBody>
          <a:bodyPr>
            <a:normAutofit/>
          </a:bodyPr>
          <a:lstStyle/>
          <a:p>
            <a:pPr marL="0" indent="0">
              <a:buNone/>
            </a:pPr>
            <a:r>
              <a:rPr lang="en-US" sz="2400" dirty="0"/>
              <a:t>Complex polygons become infinite, spanning C</a:t>
            </a:r>
            <a:r>
              <a:rPr lang="en-US" sz="2400" baseline="30000" dirty="0"/>
              <a:t>1</a:t>
            </a:r>
            <a:r>
              <a:rPr lang="en-US" sz="2400" dirty="0"/>
              <a:t> or R</a:t>
            </a:r>
            <a:r>
              <a:rPr lang="en-US" sz="2400" baseline="30000" dirty="0"/>
              <a:t>2</a:t>
            </a:r>
            <a:r>
              <a:rPr lang="en-US" sz="2400" dirty="0"/>
              <a:t> with: 1/</a:t>
            </a:r>
            <a:r>
              <a:rPr lang="en-US" sz="2400" i="1" dirty="0"/>
              <a:t>p</a:t>
            </a:r>
            <a:r>
              <a:rPr lang="en-US" sz="2400" dirty="0"/>
              <a:t> + 1/</a:t>
            </a:r>
            <a:r>
              <a:rPr lang="en-US" sz="2400" i="1" dirty="0"/>
              <a:t>r</a:t>
            </a:r>
            <a:r>
              <a:rPr lang="en-US" sz="2400" dirty="0"/>
              <a:t> +2/</a:t>
            </a:r>
            <a:r>
              <a:rPr lang="en-US" sz="2400" i="1" dirty="0"/>
              <a:t>q</a:t>
            </a:r>
            <a:r>
              <a:rPr lang="en-US" sz="2400" dirty="0"/>
              <a:t> = 1.</a:t>
            </a:r>
            <a:endParaRPr lang="en-US" sz="2400" baseline="-25000" dirty="0"/>
          </a:p>
          <a:p>
            <a:pPr marL="0" indent="0">
              <a:buNone/>
            </a:pPr>
            <a:r>
              <a:rPr lang="en-US" sz="2400" dirty="0"/>
              <a:t>There are 11 forms of regular complex apeirogons in 4 dual pairs and 3 self-duals: </a:t>
            </a:r>
            <a:br>
              <a:rPr lang="en-US" sz="2400" dirty="0"/>
            </a:br>
            <a:r>
              <a:rPr lang="en-US" sz="2400" baseline="-25000" dirty="0">
                <a:hlinkClick r:id="rId2"/>
              </a:rPr>
              <a:t>4</a:t>
            </a:r>
            <a:r>
              <a:rPr lang="en-US" sz="2400" dirty="0">
                <a:hlinkClick r:id="rId2"/>
              </a:rPr>
              <a:t>{8}</a:t>
            </a:r>
            <a:r>
              <a:rPr lang="en-US" sz="2400" baseline="-25000" dirty="0">
                <a:hlinkClick r:id="rId2"/>
              </a:rPr>
              <a:t>2</a:t>
            </a:r>
            <a:r>
              <a:rPr lang="en-US" sz="2400" dirty="0"/>
              <a:t> + </a:t>
            </a:r>
            <a:r>
              <a:rPr lang="en-US" sz="2400" baseline="-25000" dirty="0">
                <a:hlinkClick r:id="rId3"/>
              </a:rPr>
              <a:t>2</a:t>
            </a:r>
            <a:r>
              <a:rPr lang="en-US" sz="2400" dirty="0">
                <a:hlinkClick r:id="rId3"/>
              </a:rPr>
              <a:t>{8}</a:t>
            </a:r>
            <a:r>
              <a:rPr lang="en-US" sz="2400" baseline="-25000" dirty="0">
                <a:hlinkClick r:id="rId3"/>
              </a:rPr>
              <a:t>4</a:t>
            </a:r>
            <a:r>
              <a:rPr lang="en-US" sz="2400" dirty="0"/>
              <a:t>, </a:t>
            </a:r>
            <a:r>
              <a:rPr lang="en-US" sz="2400" baseline="-25000" dirty="0">
                <a:hlinkClick r:id="rId4"/>
              </a:rPr>
              <a:t>3</a:t>
            </a:r>
            <a:r>
              <a:rPr lang="en-US" sz="2400" dirty="0">
                <a:hlinkClick r:id="rId4"/>
              </a:rPr>
              <a:t>{12}</a:t>
            </a:r>
            <a:r>
              <a:rPr lang="en-US" sz="2400" baseline="-25000" dirty="0">
                <a:hlinkClick r:id="rId4"/>
              </a:rPr>
              <a:t>2</a:t>
            </a:r>
            <a:r>
              <a:rPr lang="en-US" sz="2400" dirty="0"/>
              <a:t> + </a:t>
            </a:r>
            <a:r>
              <a:rPr lang="en-US" sz="2400" baseline="-25000" dirty="0">
                <a:hlinkClick r:id="rId5"/>
              </a:rPr>
              <a:t>2</a:t>
            </a:r>
            <a:r>
              <a:rPr lang="en-US" sz="2400" dirty="0">
                <a:hlinkClick r:id="rId5"/>
              </a:rPr>
              <a:t>{12}</a:t>
            </a:r>
            <a:r>
              <a:rPr lang="en-US" sz="2400" baseline="-25000" dirty="0">
                <a:hlinkClick r:id="rId5"/>
              </a:rPr>
              <a:t>3</a:t>
            </a:r>
            <a:r>
              <a:rPr lang="en-US" sz="2400" dirty="0"/>
              <a:t>, </a:t>
            </a:r>
            <a:r>
              <a:rPr lang="en-US" sz="2400" baseline="-25000" dirty="0">
                <a:hlinkClick r:id="rId6"/>
              </a:rPr>
              <a:t>6</a:t>
            </a:r>
            <a:r>
              <a:rPr lang="en-US" sz="2400" dirty="0">
                <a:hlinkClick r:id="rId6"/>
              </a:rPr>
              <a:t>{6}</a:t>
            </a:r>
            <a:r>
              <a:rPr lang="en-US" sz="2400" baseline="-25000" dirty="0">
                <a:hlinkClick r:id="rId6"/>
              </a:rPr>
              <a:t>2</a:t>
            </a:r>
            <a:r>
              <a:rPr lang="en-US" sz="2400" dirty="0"/>
              <a:t> + </a:t>
            </a:r>
            <a:r>
              <a:rPr lang="en-US" sz="2400" baseline="-25000" dirty="0">
                <a:hlinkClick r:id="rId7"/>
              </a:rPr>
              <a:t>2</a:t>
            </a:r>
            <a:r>
              <a:rPr lang="en-US" sz="2400" dirty="0">
                <a:hlinkClick r:id="rId7"/>
              </a:rPr>
              <a:t>{6}</a:t>
            </a:r>
            <a:r>
              <a:rPr lang="en-US" sz="2400" baseline="-25000" dirty="0">
                <a:hlinkClick r:id="rId7"/>
              </a:rPr>
              <a:t>6</a:t>
            </a:r>
            <a:r>
              <a:rPr lang="en-US" sz="2400" dirty="0"/>
              <a:t>, </a:t>
            </a:r>
            <a:r>
              <a:rPr lang="en-US" sz="2400" baseline="-25000" dirty="0">
                <a:hlinkClick r:id="rId8"/>
              </a:rPr>
              <a:t>6</a:t>
            </a:r>
            <a:r>
              <a:rPr lang="en-US" sz="2400" dirty="0">
                <a:hlinkClick r:id="rId8"/>
              </a:rPr>
              <a:t>{4}</a:t>
            </a:r>
            <a:r>
              <a:rPr lang="en-US" sz="2400" baseline="-25000" dirty="0">
                <a:hlinkClick r:id="rId8"/>
              </a:rPr>
              <a:t>3</a:t>
            </a:r>
            <a:r>
              <a:rPr lang="en-US" sz="2400" dirty="0"/>
              <a:t> + </a:t>
            </a:r>
            <a:r>
              <a:rPr lang="en-US" sz="2400" baseline="-25000" dirty="0">
                <a:hlinkClick r:id="rId9"/>
              </a:rPr>
              <a:t>3</a:t>
            </a:r>
            <a:r>
              <a:rPr lang="en-US" sz="2400" dirty="0">
                <a:hlinkClick r:id="rId9"/>
              </a:rPr>
              <a:t>{4}</a:t>
            </a:r>
            <a:r>
              <a:rPr lang="en-US" sz="2400" baseline="-25000" dirty="0">
                <a:hlinkClick r:id="rId9"/>
              </a:rPr>
              <a:t>6</a:t>
            </a:r>
            <a:r>
              <a:rPr lang="en-US" sz="2400" dirty="0"/>
              <a:t>, </a:t>
            </a:r>
            <a:r>
              <a:rPr lang="en-US" sz="2400" baseline="-25000" dirty="0">
                <a:hlinkClick r:id="rId10"/>
              </a:rPr>
              <a:t>4</a:t>
            </a:r>
            <a:r>
              <a:rPr lang="en-US" sz="2400" dirty="0">
                <a:hlinkClick r:id="rId10"/>
              </a:rPr>
              <a:t>{4}</a:t>
            </a:r>
            <a:r>
              <a:rPr lang="en-US" sz="2400" baseline="-25000" dirty="0">
                <a:hlinkClick r:id="rId10"/>
              </a:rPr>
              <a:t>4</a:t>
            </a:r>
            <a:r>
              <a:rPr lang="en-US" sz="2400" dirty="0"/>
              <a:t>, </a:t>
            </a:r>
            <a:r>
              <a:rPr lang="en-US" sz="2400" baseline="-25000" dirty="0">
                <a:hlinkClick r:id="rId11"/>
              </a:rPr>
              <a:t>3</a:t>
            </a:r>
            <a:r>
              <a:rPr lang="en-US" sz="2400" dirty="0">
                <a:hlinkClick r:id="rId11"/>
              </a:rPr>
              <a:t>{6}</a:t>
            </a:r>
            <a:r>
              <a:rPr lang="en-US" sz="2400" baseline="-25000" dirty="0">
                <a:hlinkClick r:id="rId11"/>
              </a:rPr>
              <a:t>3</a:t>
            </a:r>
            <a:r>
              <a:rPr lang="en-US" sz="2400" dirty="0"/>
              <a:t>, and </a:t>
            </a:r>
            <a:r>
              <a:rPr lang="en-US" sz="2400" baseline="-25000" dirty="0">
                <a:hlinkClick r:id="rId12"/>
              </a:rPr>
              <a:t>6</a:t>
            </a:r>
            <a:r>
              <a:rPr lang="en-US" sz="2400" dirty="0">
                <a:hlinkClick r:id="rId12"/>
              </a:rPr>
              <a:t>{3}</a:t>
            </a:r>
            <a:r>
              <a:rPr lang="en-US" sz="2400" baseline="-25000" dirty="0">
                <a:hlinkClick r:id="rId12"/>
              </a:rPr>
              <a:t>6</a:t>
            </a:r>
            <a:r>
              <a:rPr lang="en-US" sz="2400" dirty="0"/>
              <a:t>.</a:t>
            </a:r>
          </a:p>
          <a:p>
            <a:pPr marL="0" indent="0">
              <a:buNone/>
            </a:pPr>
            <a:r>
              <a:rPr lang="en-US" sz="2400" i="1" dirty="0"/>
              <a:t>All can be constructed in R</a:t>
            </a:r>
            <a:r>
              <a:rPr lang="en-US" sz="2400" i="1" baseline="30000" dirty="0"/>
              <a:t>2 </a:t>
            </a:r>
            <a:r>
              <a:rPr lang="en-US" sz="2400" i="1" dirty="0"/>
              <a:t>within [4,4] and [3,6], square and tri/hexagonal tilings.</a:t>
            </a:r>
          </a:p>
          <a:p>
            <a:pPr marL="0" indent="0">
              <a:buNone/>
            </a:pPr>
            <a:endParaRPr lang="en-US" sz="2400" dirty="0"/>
          </a:p>
        </p:txBody>
      </p:sp>
      <p:pic>
        <p:nvPicPr>
          <p:cNvPr id="7" name="Picture 6">
            <a:extLst>
              <a:ext uri="{FF2B5EF4-FFF2-40B4-BE49-F238E27FC236}">
                <a16:creationId xmlns:a16="http://schemas.microsoft.com/office/drawing/2014/main" id="{30A9C340-EE5B-CE16-87CF-A555A69D2273}"/>
              </a:ext>
            </a:extLst>
          </p:cNvPr>
          <p:cNvPicPr>
            <a:picLocks noChangeAspect="1"/>
          </p:cNvPicPr>
          <p:nvPr/>
        </p:nvPicPr>
        <p:blipFill>
          <a:blip r:embed="rId13"/>
          <a:stretch>
            <a:fillRect/>
          </a:stretch>
        </p:blipFill>
        <p:spPr>
          <a:xfrm>
            <a:off x="244444" y="2842788"/>
            <a:ext cx="8588173" cy="3734554"/>
          </a:xfrm>
          <a:prstGeom prst="rect">
            <a:avLst/>
          </a:prstGeom>
        </p:spPr>
      </p:pic>
      <p:pic>
        <p:nvPicPr>
          <p:cNvPr id="13" name="Picture 12">
            <a:extLst>
              <a:ext uri="{FF2B5EF4-FFF2-40B4-BE49-F238E27FC236}">
                <a16:creationId xmlns:a16="http://schemas.microsoft.com/office/drawing/2014/main" id="{8B0447D1-ECE5-7817-3F9D-6DB6AFF20741}"/>
              </a:ext>
            </a:extLst>
          </p:cNvPr>
          <p:cNvPicPr>
            <a:picLocks noChangeAspect="1"/>
          </p:cNvPicPr>
          <p:nvPr/>
        </p:nvPicPr>
        <p:blipFill>
          <a:blip r:embed="rId14"/>
          <a:stretch>
            <a:fillRect/>
          </a:stretch>
        </p:blipFill>
        <p:spPr>
          <a:xfrm>
            <a:off x="8978357" y="2779413"/>
            <a:ext cx="3081030" cy="3060071"/>
          </a:xfrm>
          <a:prstGeom prst="rect">
            <a:avLst/>
          </a:prstGeom>
        </p:spPr>
      </p:pic>
    </p:spTree>
    <p:extLst>
      <p:ext uri="{BB962C8B-B14F-4D97-AF65-F5344CB8AC3E}">
        <p14:creationId xmlns:p14="http://schemas.microsoft.com/office/powerpoint/2010/main" val="2423452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AC10-2F17-2F6B-CCC5-EBE69436D142}"/>
              </a:ext>
            </a:extLst>
          </p:cNvPr>
          <p:cNvSpPr>
            <a:spLocks noGrp="1"/>
          </p:cNvSpPr>
          <p:nvPr>
            <p:ph type="title"/>
          </p:nvPr>
        </p:nvSpPr>
        <p:spPr>
          <a:xfrm>
            <a:off x="838200" y="365125"/>
            <a:ext cx="10515600" cy="657917"/>
          </a:xfrm>
        </p:spPr>
        <p:txBody>
          <a:bodyPr>
            <a:normAutofit fontScale="90000"/>
          </a:bodyPr>
          <a:lstStyle/>
          <a:p>
            <a:pPr algn="ctr"/>
            <a:r>
              <a:rPr lang="en-US" b="1" dirty="0"/>
              <a:t>Varied Presentations of Rotational Edges</a:t>
            </a:r>
          </a:p>
        </p:txBody>
      </p:sp>
      <p:sp>
        <p:nvSpPr>
          <p:cNvPr id="3" name="Content Placeholder 2">
            <a:extLst>
              <a:ext uri="{FF2B5EF4-FFF2-40B4-BE49-F238E27FC236}">
                <a16:creationId xmlns:a16="http://schemas.microsoft.com/office/drawing/2014/main" id="{40E65067-E540-FC33-9A27-E213E3BE95D6}"/>
              </a:ext>
            </a:extLst>
          </p:cNvPr>
          <p:cNvSpPr>
            <a:spLocks noGrp="1"/>
          </p:cNvSpPr>
          <p:nvPr>
            <p:ph idx="1"/>
          </p:nvPr>
        </p:nvSpPr>
        <p:spPr>
          <a:xfrm>
            <a:off x="199176" y="1023043"/>
            <a:ext cx="4491855" cy="5332568"/>
          </a:xfrm>
        </p:spPr>
        <p:txBody>
          <a:bodyPr>
            <a:normAutofit fontScale="92500" lnSpcReduction="20000"/>
          </a:bodyPr>
          <a:lstStyle/>
          <a:p>
            <a:pPr marL="0" indent="0">
              <a:buNone/>
            </a:pPr>
            <a:r>
              <a:rPr lang="en-US" dirty="0"/>
              <a:t>Rotational edges and have no </a:t>
            </a:r>
            <a:r>
              <a:rPr lang="en-US" i="1" dirty="0"/>
              <a:t>correct</a:t>
            </a:r>
            <a:r>
              <a:rPr lang="en-US" dirty="0"/>
              <a:t> representation.</a:t>
            </a:r>
          </a:p>
          <a:p>
            <a:pPr marL="0" indent="0">
              <a:buNone/>
            </a:pPr>
            <a:r>
              <a:rPr lang="en-US" dirty="0"/>
              <a:t>Options:</a:t>
            </a:r>
          </a:p>
          <a:p>
            <a:pPr marL="514350" indent="-514350">
              <a:buFont typeface="+mj-lt"/>
              <a:buAutoNum type="arabicPeriod"/>
            </a:pPr>
            <a:r>
              <a:rPr lang="en-US" dirty="0"/>
              <a:t>Interior area or perimeter</a:t>
            </a:r>
          </a:p>
          <a:p>
            <a:pPr marL="514350" indent="-514350">
              <a:buFont typeface="+mj-lt"/>
              <a:buAutoNum type="arabicPeriod"/>
            </a:pPr>
            <a:r>
              <a:rPr lang="en-US" dirty="0"/>
              <a:t>Star graphs with center</a:t>
            </a:r>
          </a:p>
          <a:p>
            <a:pPr marL="514350" indent="-514350">
              <a:buFont typeface="+mj-lt"/>
              <a:buAutoNum type="arabicPeriod"/>
            </a:pPr>
            <a:r>
              <a:rPr lang="en-US" dirty="0"/>
              <a:t>Complete graphs</a:t>
            </a:r>
          </a:p>
          <a:p>
            <a:pPr marL="514350" indent="-514350">
              <a:buFont typeface="+mj-lt"/>
              <a:buAutoNum type="arabicPeriod"/>
            </a:pPr>
            <a:r>
              <a:rPr lang="en-US" dirty="0"/>
              <a:t>Disks or Circles</a:t>
            </a:r>
          </a:p>
          <a:p>
            <a:pPr marL="514350" indent="-514350">
              <a:buFont typeface="+mj-lt"/>
              <a:buAutoNum type="arabicPeriod"/>
            </a:pPr>
            <a:r>
              <a:rPr lang="en-US" dirty="0"/>
              <a:t>Anti-disks or Anti-circles</a:t>
            </a:r>
          </a:p>
          <a:p>
            <a:pPr marL="0" indent="0">
              <a:buNone/>
            </a:pPr>
            <a:endParaRPr lang="en-US" dirty="0"/>
          </a:p>
          <a:p>
            <a:pPr marL="0" indent="0">
              <a:buNone/>
            </a:pPr>
            <a:r>
              <a:rPr lang="en-US" dirty="0"/>
              <a:t>Vertices can be represented by extended “figurines” that rotate and translate with seed.</a:t>
            </a:r>
          </a:p>
          <a:p>
            <a:pPr marL="0" indent="0">
              <a:buNone/>
            </a:pPr>
            <a:r>
              <a:rPr lang="en-US" dirty="0"/>
              <a:t>Examples show for </a:t>
            </a:r>
            <a:r>
              <a:rPr lang="en-US" b="1" baseline="-25000" dirty="0"/>
              <a:t>3</a:t>
            </a:r>
            <a:r>
              <a:rPr lang="en-US" dirty="0"/>
              <a:t>{4}</a:t>
            </a:r>
            <a:r>
              <a:rPr lang="en-US" b="1" baseline="-25000" dirty="0"/>
              <a:t>6</a:t>
            </a:r>
            <a:r>
              <a:rPr lang="en-US" dirty="0"/>
              <a:t> primary generators.</a:t>
            </a:r>
          </a:p>
          <a:p>
            <a:pPr marL="514350" indent="-514350">
              <a:buFont typeface="+mj-lt"/>
              <a:buAutoNum type="arabicPeriod"/>
            </a:pPr>
            <a:endParaRPr lang="en-US" dirty="0"/>
          </a:p>
        </p:txBody>
      </p:sp>
      <p:pic>
        <p:nvPicPr>
          <p:cNvPr id="7" name="Picture 6">
            <a:extLst>
              <a:ext uri="{FF2B5EF4-FFF2-40B4-BE49-F238E27FC236}">
                <a16:creationId xmlns:a16="http://schemas.microsoft.com/office/drawing/2014/main" id="{7D427E8C-39D7-EF4D-0E34-481077A3BE50}"/>
              </a:ext>
            </a:extLst>
          </p:cNvPr>
          <p:cNvPicPr>
            <a:picLocks noChangeAspect="1"/>
          </p:cNvPicPr>
          <p:nvPr/>
        </p:nvPicPr>
        <p:blipFill>
          <a:blip r:embed="rId2"/>
          <a:stretch>
            <a:fillRect/>
          </a:stretch>
        </p:blipFill>
        <p:spPr>
          <a:xfrm>
            <a:off x="4618604" y="1290120"/>
            <a:ext cx="7500968" cy="5065491"/>
          </a:xfrm>
          <a:prstGeom prst="rect">
            <a:avLst/>
          </a:prstGeom>
        </p:spPr>
      </p:pic>
    </p:spTree>
    <p:extLst>
      <p:ext uri="{BB962C8B-B14F-4D97-AF65-F5344CB8AC3E}">
        <p14:creationId xmlns:p14="http://schemas.microsoft.com/office/powerpoint/2010/main" val="3823461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7FE7-8E0B-9A0E-3516-1001E87C6025}"/>
              </a:ext>
            </a:extLst>
          </p:cNvPr>
          <p:cNvSpPr>
            <a:spLocks noGrp="1"/>
          </p:cNvSpPr>
          <p:nvPr>
            <p:ph type="title"/>
          </p:nvPr>
        </p:nvSpPr>
        <p:spPr>
          <a:xfrm>
            <a:off x="838200" y="72429"/>
            <a:ext cx="10515600" cy="525100"/>
          </a:xfrm>
        </p:spPr>
        <p:txBody>
          <a:bodyPr>
            <a:normAutofit fontScale="90000"/>
          </a:bodyPr>
          <a:lstStyle/>
          <a:p>
            <a:pPr algn="ctr"/>
            <a:r>
              <a:rPr lang="en-US" b="1" dirty="0"/>
              <a:t>Truncations of Complex Apeirogons</a:t>
            </a:r>
          </a:p>
        </p:txBody>
      </p:sp>
      <p:sp>
        <p:nvSpPr>
          <p:cNvPr id="3" name="Content Placeholder 2">
            <a:extLst>
              <a:ext uri="{FF2B5EF4-FFF2-40B4-BE49-F238E27FC236}">
                <a16:creationId xmlns:a16="http://schemas.microsoft.com/office/drawing/2014/main" id="{CE3B8143-5B39-F8D3-AC7C-371C786CA2DB}"/>
              </a:ext>
            </a:extLst>
          </p:cNvPr>
          <p:cNvSpPr>
            <a:spLocks noGrp="1"/>
          </p:cNvSpPr>
          <p:nvPr>
            <p:ph idx="1"/>
          </p:nvPr>
        </p:nvSpPr>
        <p:spPr>
          <a:xfrm>
            <a:off x="380246" y="669956"/>
            <a:ext cx="11479794" cy="706171"/>
          </a:xfrm>
        </p:spPr>
        <p:txBody>
          <a:bodyPr>
            <a:normAutofit fontScale="77500" lnSpcReduction="20000"/>
          </a:bodyPr>
          <a:lstStyle/>
          <a:p>
            <a:pPr marL="0" indent="0" algn="ctr">
              <a:buNone/>
            </a:pPr>
            <a:r>
              <a:rPr lang="en-US" dirty="0"/>
              <a:t>Truncations in 5 steps from </a:t>
            </a:r>
            <a:r>
              <a:rPr lang="en-US" baseline="-25000" dirty="0"/>
              <a:t>&lt;</a:t>
            </a:r>
            <a:r>
              <a:rPr lang="en-US" b="1" baseline="-25000" dirty="0"/>
              <a:t>6</a:t>
            </a:r>
            <a:r>
              <a:rPr lang="en-US" baseline="-25000" dirty="0"/>
              <a:t>&gt;</a:t>
            </a:r>
            <a:r>
              <a:rPr lang="en-US" dirty="0"/>
              <a:t>{4}</a:t>
            </a:r>
            <a:r>
              <a:rPr lang="en-US" b="1" baseline="-25000" dirty="0"/>
              <a:t>3</a:t>
            </a:r>
            <a:r>
              <a:rPr lang="en-US" dirty="0"/>
              <a:t> to </a:t>
            </a:r>
            <a:r>
              <a:rPr lang="en-US" baseline="-25000" dirty="0"/>
              <a:t>&lt;</a:t>
            </a:r>
            <a:r>
              <a:rPr lang="en-US" b="1" baseline="-25000" dirty="0"/>
              <a:t>6</a:t>
            </a:r>
            <a:r>
              <a:rPr lang="en-US" baseline="-25000" dirty="0"/>
              <a:t>&gt;</a:t>
            </a:r>
            <a:r>
              <a:rPr lang="en-US" dirty="0"/>
              <a:t>{4}</a:t>
            </a:r>
            <a:r>
              <a:rPr lang="en-US" b="1" baseline="-25000" dirty="0"/>
              <a:t>&lt;3&gt;</a:t>
            </a:r>
            <a:r>
              <a:rPr lang="en-US" dirty="0"/>
              <a:t> to dual </a:t>
            </a:r>
            <a:r>
              <a:rPr lang="en-US" b="1" baseline="-25000" dirty="0"/>
              <a:t>6</a:t>
            </a:r>
            <a:r>
              <a:rPr lang="en-US" dirty="0"/>
              <a:t>{4}</a:t>
            </a:r>
            <a:r>
              <a:rPr lang="en-US" b="1" baseline="-25000" dirty="0"/>
              <a:t>&lt;3&gt;</a:t>
            </a:r>
            <a:r>
              <a:rPr lang="en-US" dirty="0"/>
              <a:t>.</a:t>
            </a:r>
          </a:p>
          <a:p>
            <a:pPr marL="0" indent="0" algn="ctr">
              <a:buNone/>
            </a:pPr>
            <a:r>
              <a:rPr lang="en-US" dirty="0"/>
              <a:t>3 rows representations as </a:t>
            </a:r>
            <a:r>
              <a:rPr lang="en-US" dirty="0">
                <a:hlinkClick r:id="rId2"/>
              </a:rPr>
              <a:t>convex hull</a:t>
            </a:r>
            <a:r>
              <a:rPr lang="en-US" dirty="0">
                <a:hlinkClick r:id="rId3"/>
              </a:rPr>
              <a:t>, star graphs</a:t>
            </a:r>
            <a:r>
              <a:rPr lang="en-US" dirty="0"/>
              <a:t> and </a:t>
            </a:r>
            <a:r>
              <a:rPr lang="en-US" dirty="0">
                <a:hlinkClick r:id="rId4"/>
              </a:rPr>
              <a:t>disks</a:t>
            </a:r>
            <a:r>
              <a:rPr lang="en-US" dirty="0"/>
              <a:t>.</a:t>
            </a:r>
          </a:p>
        </p:txBody>
      </p:sp>
      <p:pic>
        <p:nvPicPr>
          <p:cNvPr id="7" name="Picture 6">
            <a:extLst>
              <a:ext uri="{FF2B5EF4-FFF2-40B4-BE49-F238E27FC236}">
                <a16:creationId xmlns:a16="http://schemas.microsoft.com/office/drawing/2014/main" id="{2B7786B7-9975-5E41-1F74-ABE4F3C6F9B7}"/>
              </a:ext>
            </a:extLst>
          </p:cNvPr>
          <p:cNvPicPr>
            <a:picLocks noChangeAspect="1"/>
          </p:cNvPicPr>
          <p:nvPr/>
        </p:nvPicPr>
        <p:blipFill>
          <a:blip r:embed="rId5"/>
          <a:stretch>
            <a:fillRect/>
          </a:stretch>
        </p:blipFill>
        <p:spPr>
          <a:xfrm>
            <a:off x="1423687" y="1376127"/>
            <a:ext cx="8806730" cy="5353323"/>
          </a:xfrm>
          <a:prstGeom prst="rect">
            <a:avLst/>
          </a:prstGeom>
        </p:spPr>
      </p:pic>
    </p:spTree>
    <p:extLst>
      <p:ext uri="{BB962C8B-B14F-4D97-AF65-F5344CB8AC3E}">
        <p14:creationId xmlns:p14="http://schemas.microsoft.com/office/powerpoint/2010/main" val="941436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C4FB-DAC3-604E-FDDB-B1C96CBC129F}"/>
              </a:ext>
            </a:extLst>
          </p:cNvPr>
          <p:cNvSpPr>
            <a:spLocks noGrp="1"/>
          </p:cNvSpPr>
          <p:nvPr>
            <p:ph type="ctrTitle"/>
          </p:nvPr>
        </p:nvSpPr>
        <p:spPr>
          <a:xfrm>
            <a:off x="244444" y="108642"/>
            <a:ext cx="10936586" cy="633742"/>
          </a:xfrm>
        </p:spPr>
        <p:txBody>
          <a:bodyPr>
            <a:normAutofit fontScale="90000"/>
          </a:bodyPr>
          <a:lstStyle/>
          <a:p>
            <a:r>
              <a:rPr lang="en-US" sz="4800" b="1" dirty="0"/>
              <a:t>Dual of Truncations are Isotoxal Apeirogons</a:t>
            </a:r>
          </a:p>
        </p:txBody>
      </p:sp>
      <p:sp>
        <p:nvSpPr>
          <p:cNvPr id="3" name="Subtitle 2">
            <a:extLst>
              <a:ext uri="{FF2B5EF4-FFF2-40B4-BE49-F238E27FC236}">
                <a16:creationId xmlns:a16="http://schemas.microsoft.com/office/drawing/2014/main" id="{03649572-E27C-346C-A2F6-7C3500A86C97}"/>
              </a:ext>
            </a:extLst>
          </p:cNvPr>
          <p:cNvSpPr>
            <a:spLocks noGrp="1"/>
          </p:cNvSpPr>
          <p:nvPr>
            <p:ph type="subTitle" idx="1"/>
          </p:nvPr>
        </p:nvSpPr>
        <p:spPr>
          <a:xfrm>
            <a:off x="389299" y="742384"/>
            <a:ext cx="11558257" cy="865416"/>
          </a:xfrm>
        </p:spPr>
        <p:txBody>
          <a:bodyPr>
            <a:normAutofit fontScale="85000" lnSpcReduction="10000"/>
          </a:bodyPr>
          <a:lstStyle/>
          <a:p>
            <a:pPr algn="l"/>
            <a:r>
              <a:rPr lang="en-US" dirty="0"/>
              <a:t>The dual of an isogonal complex apeirogon is isotoxal (edge-transitive), the Levi graph of regular forms.</a:t>
            </a:r>
          </a:p>
          <a:p>
            <a:pPr algn="l"/>
            <a:r>
              <a:rPr lang="en-US" dirty="0"/>
              <a:t>Vertices are rotation centers connected by simple edges. Self-dual forms can double </a:t>
            </a:r>
            <a:r>
              <a:rPr lang="en-US" baseline="-25000" dirty="0"/>
              <a:t>&lt;</a:t>
            </a:r>
            <a:r>
              <a:rPr lang="en-US" b="1" i="1" baseline="-25000" dirty="0"/>
              <a:t>p</a:t>
            </a:r>
            <a:r>
              <a:rPr lang="en-US" baseline="-25000" dirty="0"/>
              <a:t>&gt;</a:t>
            </a:r>
            <a:r>
              <a:rPr lang="en-US" dirty="0"/>
              <a:t>{</a:t>
            </a:r>
            <a:r>
              <a:rPr lang="en-US" i="1" dirty="0"/>
              <a:t>q</a:t>
            </a:r>
            <a:r>
              <a:rPr lang="en-US" dirty="0"/>
              <a:t>}</a:t>
            </a:r>
            <a:r>
              <a:rPr lang="en-US" baseline="-25000" dirty="0"/>
              <a:t>&lt;</a:t>
            </a:r>
            <a:r>
              <a:rPr lang="en-US" b="1" i="1" baseline="-25000" dirty="0"/>
              <a:t>p</a:t>
            </a:r>
            <a:r>
              <a:rPr lang="en-US" baseline="-25000" dirty="0"/>
              <a:t>&gt;</a:t>
            </a:r>
            <a:r>
              <a:rPr lang="en-US" dirty="0"/>
              <a:t> = </a:t>
            </a:r>
            <a:r>
              <a:rPr lang="en-US" b="1" baseline="-25000" dirty="0"/>
              <a:t>p</a:t>
            </a:r>
            <a:r>
              <a:rPr lang="en-US" dirty="0"/>
              <a:t>{2</a:t>
            </a:r>
            <a:r>
              <a:rPr lang="en-US" i="1" dirty="0"/>
              <a:t>q</a:t>
            </a:r>
            <a:r>
              <a:rPr lang="en-US" dirty="0"/>
              <a:t>}</a:t>
            </a:r>
            <a:r>
              <a:rPr lang="en-US" b="1" baseline="-25000" dirty="0"/>
              <a:t>2</a:t>
            </a:r>
            <a:r>
              <a:rPr lang="en-US" dirty="0"/>
              <a:t>.</a:t>
            </a:r>
          </a:p>
        </p:txBody>
      </p:sp>
      <p:pic>
        <p:nvPicPr>
          <p:cNvPr id="7" name="Picture 6">
            <a:extLst>
              <a:ext uri="{FF2B5EF4-FFF2-40B4-BE49-F238E27FC236}">
                <a16:creationId xmlns:a16="http://schemas.microsoft.com/office/drawing/2014/main" id="{08983E36-8C57-37CA-FF38-0256F8465D89}"/>
              </a:ext>
            </a:extLst>
          </p:cNvPr>
          <p:cNvPicPr>
            <a:picLocks noChangeAspect="1"/>
          </p:cNvPicPr>
          <p:nvPr/>
        </p:nvPicPr>
        <p:blipFill>
          <a:blip r:embed="rId2"/>
          <a:stretch>
            <a:fillRect/>
          </a:stretch>
        </p:blipFill>
        <p:spPr>
          <a:xfrm>
            <a:off x="1719476" y="1466662"/>
            <a:ext cx="7443500" cy="5315194"/>
          </a:xfrm>
          <a:prstGeom prst="rect">
            <a:avLst/>
          </a:prstGeom>
        </p:spPr>
      </p:pic>
    </p:spTree>
    <p:extLst>
      <p:ext uri="{BB962C8B-B14F-4D97-AF65-F5344CB8AC3E}">
        <p14:creationId xmlns:p14="http://schemas.microsoft.com/office/powerpoint/2010/main" val="3110639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25D9-F376-8AD3-5D67-97C618339634}"/>
              </a:ext>
            </a:extLst>
          </p:cNvPr>
          <p:cNvSpPr>
            <a:spLocks noGrp="1"/>
          </p:cNvSpPr>
          <p:nvPr>
            <p:ph type="title"/>
          </p:nvPr>
        </p:nvSpPr>
        <p:spPr>
          <a:xfrm>
            <a:off x="838200" y="162962"/>
            <a:ext cx="10515600" cy="660904"/>
          </a:xfrm>
        </p:spPr>
        <p:txBody>
          <a:bodyPr>
            <a:normAutofit fontScale="90000"/>
          </a:bodyPr>
          <a:lstStyle/>
          <a:p>
            <a:pPr algn="ctr"/>
            <a:r>
              <a:rPr lang="en-US" b="1" dirty="0"/>
              <a:t>Rotational Stick Figures</a:t>
            </a:r>
          </a:p>
        </p:txBody>
      </p:sp>
      <p:sp>
        <p:nvSpPr>
          <p:cNvPr id="3" name="Content Placeholder 2">
            <a:extLst>
              <a:ext uri="{FF2B5EF4-FFF2-40B4-BE49-F238E27FC236}">
                <a16:creationId xmlns:a16="http://schemas.microsoft.com/office/drawing/2014/main" id="{79FBE3B0-D3C8-7175-57A1-8FC8C4571450}"/>
              </a:ext>
            </a:extLst>
          </p:cNvPr>
          <p:cNvSpPr>
            <a:spLocks noGrp="1"/>
          </p:cNvSpPr>
          <p:nvPr>
            <p:ph idx="1"/>
          </p:nvPr>
        </p:nvSpPr>
        <p:spPr>
          <a:xfrm>
            <a:off x="838200" y="823866"/>
            <a:ext cx="10515600" cy="823865"/>
          </a:xfrm>
        </p:spPr>
        <p:txBody>
          <a:bodyPr>
            <a:normAutofit fontScale="92500" lnSpcReduction="20000"/>
          </a:bodyPr>
          <a:lstStyle/>
          <a:p>
            <a:pPr marL="0" indent="0">
              <a:buNone/>
            </a:pPr>
            <a:r>
              <a:rPr lang="en-US" dirty="0"/>
              <a:t>We can position </a:t>
            </a:r>
            <a:r>
              <a:rPr lang="en-US" dirty="0">
                <a:hlinkClick r:id="rId2"/>
              </a:rPr>
              <a:t>stick figures</a:t>
            </a:r>
            <a:r>
              <a:rPr lang="en-US" dirty="0"/>
              <a:t> at vertices who rotation with generators.</a:t>
            </a:r>
          </a:p>
          <a:p>
            <a:pPr marL="0" indent="0">
              <a:buNone/>
            </a:pPr>
            <a:r>
              <a:rPr lang="en-US" dirty="0"/>
              <a:t>For </a:t>
            </a:r>
            <a:r>
              <a:rPr lang="en-US" b="1" i="1" baseline="-25000" dirty="0"/>
              <a:t>p</a:t>
            </a:r>
            <a:r>
              <a:rPr lang="en-US" dirty="0"/>
              <a:t>[</a:t>
            </a:r>
            <a:r>
              <a:rPr lang="en-US" i="1" dirty="0"/>
              <a:t>q</a:t>
            </a:r>
            <a:r>
              <a:rPr lang="en-US" dirty="0"/>
              <a:t>]</a:t>
            </a:r>
            <a:r>
              <a:rPr lang="en-US" b="1" i="1" baseline="-25000" dirty="0"/>
              <a:t>r</a:t>
            </a:r>
            <a:r>
              <a:rPr lang="en-US" b="1" baseline="-25000" dirty="0"/>
              <a:t> </a:t>
            </a:r>
            <a:r>
              <a:rPr lang="en-US" dirty="0"/>
              <a:t>cases where </a:t>
            </a:r>
            <a:r>
              <a:rPr lang="en-US" i="1" dirty="0" err="1"/>
              <a:t>p</a:t>
            </a:r>
            <a:r>
              <a:rPr lang="en-US" dirty="0" err="1"/>
              <a:t>,</a:t>
            </a:r>
            <a:r>
              <a:rPr lang="en-US" i="1" dirty="0" err="1"/>
              <a:t>r</a:t>
            </a:r>
            <a:r>
              <a:rPr lang="en-US" dirty="0"/>
              <a:t> both even, we can globally color </a:t>
            </a:r>
            <a:r>
              <a:rPr lang="en-US" b="1" dirty="0">
                <a:solidFill>
                  <a:srgbClr val="FF0000"/>
                </a:solidFill>
              </a:rPr>
              <a:t>red</a:t>
            </a:r>
            <a:r>
              <a:rPr lang="en-US" b="1" dirty="0"/>
              <a:t>/black</a:t>
            </a:r>
            <a:r>
              <a:rPr lang="en-US" dirty="0"/>
              <a:t> by parity.</a:t>
            </a:r>
          </a:p>
        </p:txBody>
      </p:sp>
      <p:pic>
        <p:nvPicPr>
          <p:cNvPr id="7" name="Picture 6">
            <a:extLst>
              <a:ext uri="{FF2B5EF4-FFF2-40B4-BE49-F238E27FC236}">
                <a16:creationId xmlns:a16="http://schemas.microsoft.com/office/drawing/2014/main" id="{A8A748B1-C791-0733-8C37-F9E173FD2707}"/>
              </a:ext>
            </a:extLst>
          </p:cNvPr>
          <p:cNvPicPr>
            <a:picLocks noChangeAspect="1"/>
          </p:cNvPicPr>
          <p:nvPr/>
        </p:nvPicPr>
        <p:blipFill>
          <a:blip r:embed="rId3"/>
          <a:stretch>
            <a:fillRect/>
          </a:stretch>
        </p:blipFill>
        <p:spPr>
          <a:xfrm>
            <a:off x="1782448" y="1730659"/>
            <a:ext cx="8420807" cy="4964379"/>
          </a:xfrm>
          <a:prstGeom prst="rect">
            <a:avLst/>
          </a:prstGeom>
        </p:spPr>
      </p:pic>
    </p:spTree>
    <p:extLst>
      <p:ext uri="{BB962C8B-B14F-4D97-AF65-F5344CB8AC3E}">
        <p14:creationId xmlns:p14="http://schemas.microsoft.com/office/powerpoint/2010/main" val="3125667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4955-3086-C425-599A-35B4EAF59DAA}"/>
              </a:ext>
            </a:extLst>
          </p:cNvPr>
          <p:cNvSpPr>
            <a:spLocks noGrp="1"/>
          </p:cNvSpPr>
          <p:nvPr>
            <p:ph type="ctrTitle"/>
          </p:nvPr>
        </p:nvSpPr>
        <p:spPr>
          <a:xfrm>
            <a:off x="1524000" y="172016"/>
            <a:ext cx="9144000" cy="1204111"/>
          </a:xfrm>
        </p:spPr>
        <p:txBody>
          <a:bodyPr/>
          <a:lstStyle/>
          <a:p>
            <a:r>
              <a:rPr lang="en-US" dirty="0"/>
              <a:t>Reflectional Kaleidoscopes</a:t>
            </a:r>
          </a:p>
        </p:txBody>
      </p:sp>
      <p:sp>
        <p:nvSpPr>
          <p:cNvPr id="3" name="Subtitle 2">
            <a:extLst>
              <a:ext uri="{FF2B5EF4-FFF2-40B4-BE49-F238E27FC236}">
                <a16:creationId xmlns:a16="http://schemas.microsoft.com/office/drawing/2014/main" id="{61B439EF-BD78-BAF2-7308-AA182E026A1F}"/>
              </a:ext>
            </a:extLst>
          </p:cNvPr>
          <p:cNvSpPr>
            <a:spLocks noGrp="1"/>
          </p:cNvSpPr>
          <p:nvPr>
            <p:ph type="subTitle" idx="1"/>
          </p:nvPr>
        </p:nvSpPr>
        <p:spPr>
          <a:xfrm>
            <a:off x="570367" y="1267486"/>
            <a:ext cx="5232903" cy="5196688"/>
          </a:xfrm>
        </p:spPr>
        <p:txBody>
          <a:bodyPr>
            <a:normAutofit/>
          </a:bodyPr>
          <a:lstStyle/>
          <a:p>
            <a:pPr algn="l"/>
            <a:r>
              <a:rPr lang="en-US" sz="2000" dirty="0"/>
              <a:t>Regular and uniform polytopes can be constructed within families based on ringed permutations on Coxeter diagrams, a seen as a collection of nodes and branches.</a:t>
            </a:r>
          </a:p>
          <a:p>
            <a:pPr algn="l"/>
            <a:r>
              <a:rPr lang="en-US" sz="2000" dirty="0"/>
              <a:t>Nodes representing </a:t>
            </a:r>
            <a:r>
              <a:rPr lang="en-US" sz="2000" i="1" dirty="0"/>
              <a:t>n</a:t>
            </a:r>
            <a:r>
              <a:rPr lang="en-US" sz="2000" dirty="0"/>
              <a:t> mirror hyperplanes (facets) of an (</a:t>
            </a:r>
            <a:r>
              <a:rPr lang="en-US" sz="2000" i="1" dirty="0"/>
              <a:t>n</a:t>
            </a:r>
            <a:r>
              <a:rPr lang="en-US" sz="2000" dirty="0"/>
              <a:t>-1)-simplex, and branch order </a:t>
            </a:r>
            <a:r>
              <a:rPr lang="en-US" sz="2000" i="1" dirty="0"/>
              <a:t>p</a:t>
            </a:r>
            <a:r>
              <a:rPr lang="en-US" sz="2000" dirty="0"/>
              <a:t> represents the dihedral angle, 180</a:t>
            </a:r>
            <a:r>
              <a:rPr lang="en-US" sz="2000" baseline="30000" dirty="0"/>
              <a:t>o</a:t>
            </a:r>
            <a:r>
              <a:rPr lang="en-US" sz="2000" dirty="0"/>
              <a:t>/</a:t>
            </a:r>
            <a:r>
              <a:rPr lang="en-US" sz="2000" i="1" dirty="0"/>
              <a:t>p, </a:t>
            </a:r>
            <a:r>
              <a:rPr lang="en-US" sz="2000" dirty="0"/>
              <a:t>between the hyperplanes (ridges). </a:t>
            </a:r>
          </a:p>
          <a:p>
            <a:pPr marL="342900" indent="-342900" algn="l">
              <a:buFont typeface="Arial" panose="020B0604020202020204" pitchFamily="34" charset="0"/>
              <a:buChar char="•"/>
            </a:pPr>
            <a:r>
              <a:rPr lang="en-US" sz="1800" dirty="0"/>
              <a:t>Order 2 (orthogonal) branches are suppressed.</a:t>
            </a:r>
          </a:p>
          <a:p>
            <a:pPr marL="342900" indent="-342900" algn="l">
              <a:buFont typeface="Arial" panose="020B0604020202020204" pitchFamily="34" charset="0"/>
              <a:buChar char="•"/>
            </a:pPr>
            <a:r>
              <a:rPr lang="en-US" sz="1800" dirty="0"/>
              <a:t>Order 3 branches are unlabeled.</a:t>
            </a:r>
          </a:p>
          <a:p>
            <a:pPr marL="342900" indent="-342900" algn="l">
              <a:buFont typeface="Arial" panose="020B0604020202020204" pitchFamily="34" charset="0"/>
              <a:buChar char="•"/>
            </a:pPr>
            <a:r>
              <a:rPr lang="en-US" sz="1800" dirty="0"/>
              <a:t>Rational orders are allowed </a:t>
            </a:r>
            <a:r>
              <a:rPr lang="en-US" sz="1800" i="1" dirty="0"/>
              <a:t>p</a:t>
            </a:r>
            <a:r>
              <a:rPr lang="en-US" sz="1800" dirty="0"/>
              <a:t>/</a:t>
            </a:r>
            <a:r>
              <a:rPr lang="en-US" sz="1800" i="1" dirty="0"/>
              <a:t>q</a:t>
            </a:r>
          </a:p>
          <a:p>
            <a:pPr marL="342900" indent="-342900" algn="l">
              <a:buFont typeface="Arial" panose="020B0604020202020204" pitchFamily="34" charset="0"/>
              <a:buChar char="•"/>
            </a:pPr>
            <a:r>
              <a:rPr lang="en-US" sz="1800" i="1" dirty="0"/>
              <a:t>Disconnected graphs produce “prisms”</a:t>
            </a:r>
          </a:p>
          <a:p>
            <a:pPr algn="l"/>
            <a:r>
              <a:rPr lang="en-US" sz="2000" dirty="0"/>
              <a:t>Coxeter groups can be finite, Euclidean or hyperbolic.</a:t>
            </a:r>
          </a:p>
          <a:p>
            <a:pPr algn="l"/>
            <a:r>
              <a:rPr lang="en-US" sz="2000" dirty="0"/>
              <a:t>Finite Coxeter groups are shown (right)</a:t>
            </a:r>
          </a:p>
        </p:txBody>
      </p:sp>
      <p:pic>
        <p:nvPicPr>
          <p:cNvPr id="7" name="Picture 6">
            <a:extLst>
              <a:ext uri="{FF2B5EF4-FFF2-40B4-BE49-F238E27FC236}">
                <a16:creationId xmlns:a16="http://schemas.microsoft.com/office/drawing/2014/main" id="{AA7FCDD2-C704-109D-A96D-AC2AF7664870}"/>
              </a:ext>
            </a:extLst>
          </p:cNvPr>
          <p:cNvPicPr>
            <a:picLocks noChangeAspect="1"/>
          </p:cNvPicPr>
          <p:nvPr/>
        </p:nvPicPr>
        <p:blipFill>
          <a:blip r:embed="rId2"/>
          <a:stretch>
            <a:fillRect/>
          </a:stretch>
        </p:blipFill>
        <p:spPr>
          <a:xfrm>
            <a:off x="6096000" y="1267486"/>
            <a:ext cx="5773768" cy="5373232"/>
          </a:xfrm>
          <a:prstGeom prst="rect">
            <a:avLst/>
          </a:prstGeom>
        </p:spPr>
      </p:pic>
    </p:spTree>
    <p:extLst>
      <p:ext uri="{BB962C8B-B14F-4D97-AF65-F5344CB8AC3E}">
        <p14:creationId xmlns:p14="http://schemas.microsoft.com/office/powerpoint/2010/main" val="3679080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DEAF-E06B-D74F-030E-1AD1C911FA8C}"/>
              </a:ext>
            </a:extLst>
          </p:cNvPr>
          <p:cNvSpPr>
            <a:spLocks noGrp="1"/>
          </p:cNvSpPr>
          <p:nvPr>
            <p:ph type="title"/>
          </p:nvPr>
        </p:nvSpPr>
        <p:spPr>
          <a:xfrm>
            <a:off x="416459" y="158438"/>
            <a:ext cx="11298725" cy="918924"/>
          </a:xfrm>
        </p:spPr>
        <p:txBody>
          <a:bodyPr>
            <a:normAutofit/>
          </a:bodyPr>
          <a:lstStyle/>
          <a:p>
            <a:pPr algn="ctr"/>
            <a:r>
              <a:rPr lang="en-US" b="1" dirty="0"/>
              <a:t>Cone Points– sector repeated by rotation</a:t>
            </a:r>
          </a:p>
        </p:txBody>
      </p:sp>
      <p:sp>
        <p:nvSpPr>
          <p:cNvPr id="3" name="Content Placeholder 2">
            <a:extLst>
              <a:ext uri="{FF2B5EF4-FFF2-40B4-BE49-F238E27FC236}">
                <a16:creationId xmlns:a16="http://schemas.microsoft.com/office/drawing/2014/main" id="{E66AFBCE-67BC-FB4A-7600-2342991DA914}"/>
              </a:ext>
            </a:extLst>
          </p:cNvPr>
          <p:cNvSpPr>
            <a:spLocks noGrp="1"/>
          </p:cNvSpPr>
          <p:nvPr>
            <p:ph idx="1"/>
          </p:nvPr>
        </p:nvSpPr>
        <p:spPr>
          <a:xfrm>
            <a:off x="838200" y="5821378"/>
            <a:ext cx="10515600" cy="878185"/>
          </a:xfrm>
        </p:spPr>
        <p:txBody>
          <a:bodyPr>
            <a:normAutofit/>
          </a:bodyPr>
          <a:lstStyle/>
          <a:p>
            <a:pPr marL="0" indent="0" algn="r">
              <a:buNone/>
            </a:pPr>
            <a:r>
              <a:rPr lang="en-US" b="1" dirty="0">
                <a:hlinkClick r:id="rId2"/>
              </a:rPr>
              <a:t>Not Knot</a:t>
            </a:r>
            <a:r>
              <a:rPr lang="en-US" dirty="0"/>
              <a:t>, Geometry Center, University of Minnesota, 1991 </a:t>
            </a:r>
            <a:r>
              <a:rPr lang="en-US" dirty="0">
                <a:hlinkClick r:id="rId3"/>
              </a:rPr>
              <a:t>https://youtu.be/QcLfb0PhfO0?t=338</a:t>
            </a:r>
            <a:endParaRPr lang="en-US" dirty="0"/>
          </a:p>
        </p:txBody>
      </p:sp>
      <p:pic>
        <p:nvPicPr>
          <p:cNvPr id="7" name="Picture 6">
            <a:extLst>
              <a:ext uri="{FF2B5EF4-FFF2-40B4-BE49-F238E27FC236}">
                <a16:creationId xmlns:a16="http://schemas.microsoft.com/office/drawing/2014/main" id="{6EBCE8C6-B2CC-8B37-382D-C667161AD745}"/>
              </a:ext>
            </a:extLst>
          </p:cNvPr>
          <p:cNvPicPr>
            <a:picLocks noChangeAspect="1"/>
          </p:cNvPicPr>
          <p:nvPr/>
        </p:nvPicPr>
        <p:blipFill>
          <a:blip r:embed="rId4"/>
          <a:stretch>
            <a:fillRect/>
          </a:stretch>
        </p:blipFill>
        <p:spPr>
          <a:xfrm>
            <a:off x="575718" y="843216"/>
            <a:ext cx="7146887" cy="4864131"/>
          </a:xfrm>
          <a:prstGeom prst="rect">
            <a:avLst/>
          </a:prstGeom>
        </p:spPr>
      </p:pic>
      <p:pic>
        <p:nvPicPr>
          <p:cNvPr id="9" name="Picture 8">
            <a:extLst>
              <a:ext uri="{FF2B5EF4-FFF2-40B4-BE49-F238E27FC236}">
                <a16:creationId xmlns:a16="http://schemas.microsoft.com/office/drawing/2014/main" id="{CBC5588A-B029-229E-30CE-F032D4AB2BBA}"/>
              </a:ext>
            </a:extLst>
          </p:cNvPr>
          <p:cNvPicPr>
            <a:picLocks noChangeAspect="1"/>
          </p:cNvPicPr>
          <p:nvPr/>
        </p:nvPicPr>
        <p:blipFill>
          <a:blip r:embed="rId5"/>
          <a:stretch>
            <a:fillRect/>
          </a:stretch>
        </p:blipFill>
        <p:spPr>
          <a:xfrm>
            <a:off x="8824111" y="3169468"/>
            <a:ext cx="2438400" cy="2438400"/>
          </a:xfrm>
          <a:prstGeom prst="rect">
            <a:avLst/>
          </a:prstGeom>
        </p:spPr>
      </p:pic>
    </p:spTree>
    <p:extLst>
      <p:ext uri="{BB962C8B-B14F-4D97-AF65-F5344CB8AC3E}">
        <p14:creationId xmlns:p14="http://schemas.microsoft.com/office/powerpoint/2010/main" val="1911616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C2D4-84B3-D975-CACB-0F1FFF5F6835}"/>
              </a:ext>
            </a:extLst>
          </p:cNvPr>
          <p:cNvSpPr>
            <a:spLocks noGrp="1"/>
          </p:cNvSpPr>
          <p:nvPr>
            <p:ph type="title"/>
          </p:nvPr>
        </p:nvSpPr>
        <p:spPr>
          <a:xfrm>
            <a:off x="838200" y="365125"/>
            <a:ext cx="10515600" cy="712237"/>
          </a:xfrm>
        </p:spPr>
        <p:txBody>
          <a:bodyPr/>
          <a:lstStyle/>
          <a:p>
            <a:pPr algn="ctr"/>
            <a:r>
              <a:rPr lang="en-US" b="1" dirty="0"/>
              <a:t>Rank-3 Rotational Generators (future)</a:t>
            </a:r>
          </a:p>
        </p:txBody>
      </p:sp>
      <p:sp>
        <p:nvSpPr>
          <p:cNvPr id="3" name="Content Placeholder 2">
            <a:extLst>
              <a:ext uri="{FF2B5EF4-FFF2-40B4-BE49-F238E27FC236}">
                <a16:creationId xmlns:a16="http://schemas.microsoft.com/office/drawing/2014/main" id="{836DF306-DEE3-BE6A-E7DB-B6ED26D49C58}"/>
              </a:ext>
            </a:extLst>
          </p:cNvPr>
          <p:cNvSpPr>
            <a:spLocks noGrp="1"/>
          </p:cNvSpPr>
          <p:nvPr>
            <p:ph idx="1"/>
          </p:nvPr>
        </p:nvSpPr>
        <p:spPr>
          <a:xfrm>
            <a:off x="588476" y="1077362"/>
            <a:ext cx="5314384" cy="5585988"/>
          </a:xfrm>
        </p:spPr>
        <p:txBody>
          <a:bodyPr>
            <a:normAutofit/>
          </a:bodyPr>
          <a:lstStyle/>
          <a:p>
            <a:pPr marL="0" indent="0">
              <a:buNone/>
            </a:pPr>
            <a:r>
              <a:rPr lang="en-US" dirty="0"/>
              <a:t>Tesseract incidence:</a:t>
            </a:r>
            <a:br>
              <a:rPr lang="en-US" dirty="0"/>
            </a:br>
            <a:r>
              <a:rPr lang="en-US" dirty="0"/>
              <a:t>[</a:t>
            </a:r>
            <a:r>
              <a:rPr lang="en-US" b="1" dirty="0"/>
              <a:t>16</a:t>
            </a:r>
            <a:r>
              <a:rPr lang="en-US" dirty="0"/>
              <a:t>  </a:t>
            </a:r>
            <a:r>
              <a:rPr lang="en-US" dirty="0">
                <a:solidFill>
                  <a:srgbClr val="00B0F0"/>
                </a:solidFill>
              </a:rPr>
              <a:t>4  6 </a:t>
            </a:r>
            <a:r>
              <a:rPr lang="en-US" b="1" dirty="0">
                <a:solidFill>
                  <a:srgbClr val="00B0F0"/>
                </a:solidFill>
              </a:rPr>
              <a:t>4</a:t>
            </a:r>
            <a:r>
              <a:rPr lang="en-US" dirty="0"/>
              <a:t>]</a:t>
            </a:r>
            <a:br>
              <a:rPr lang="en-US" dirty="0"/>
            </a:br>
            <a:r>
              <a:rPr lang="en-US" dirty="0"/>
              <a:t>[ </a:t>
            </a:r>
            <a:r>
              <a:rPr lang="en-US" dirty="0">
                <a:solidFill>
                  <a:schemeClr val="accent4">
                    <a:lumMod val="50000"/>
                  </a:schemeClr>
                </a:solidFill>
              </a:rPr>
              <a:t>2</a:t>
            </a:r>
            <a:r>
              <a:rPr lang="en-US" dirty="0"/>
              <a:t> 32  </a:t>
            </a:r>
            <a:r>
              <a:rPr lang="en-US" dirty="0">
                <a:solidFill>
                  <a:srgbClr val="1002C4"/>
                </a:solidFill>
              </a:rPr>
              <a:t>3 3</a:t>
            </a:r>
            <a:r>
              <a:rPr lang="en-US" dirty="0"/>
              <a:t>]</a:t>
            </a:r>
            <a:br>
              <a:rPr lang="en-US" dirty="0"/>
            </a:br>
            <a:r>
              <a:rPr lang="en-US" dirty="0"/>
              <a:t>[ </a:t>
            </a:r>
            <a:r>
              <a:rPr lang="en-US" dirty="0">
                <a:solidFill>
                  <a:srgbClr val="FF0000"/>
                </a:solidFill>
              </a:rPr>
              <a:t>4  4</a:t>
            </a:r>
            <a:r>
              <a:rPr lang="en-US" dirty="0"/>
              <a:t> 24 </a:t>
            </a:r>
            <a:r>
              <a:rPr lang="en-US" dirty="0">
                <a:solidFill>
                  <a:srgbClr val="7030A0"/>
                </a:solidFill>
              </a:rPr>
              <a:t>2</a:t>
            </a:r>
            <a:r>
              <a:rPr lang="en-US" dirty="0"/>
              <a:t>]                     [</a:t>
            </a:r>
            <a:r>
              <a:rPr lang="en-US" b="1" dirty="0"/>
              <a:t>16</a:t>
            </a:r>
            <a:r>
              <a:rPr lang="en-US" dirty="0"/>
              <a:t> </a:t>
            </a:r>
            <a:r>
              <a:rPr lang="en-US" b="1" dirty="0">
                <a:solidFill>
                  <a:srgbClr val="00B0F0"/>
                </a:solidFill>
              </a:rPr>
              <a:t>4</a:t>
            </a:r>
            <a:r>
              <a:rPr lang="en-US" dirty="0"/>
              <a:t>]</a:t>
            </a:r>
            <a:br>
              <a:rPr lang="en-US" dirty="0"/>
            </a:br>
            <a:r>
              <a:rPr lang="en-US" dirty="0"/>
              <a:t>[ </a:t>
            </a:r>
            <a:r>
              <a:rPr lang="en-US" b="1" dirty="0">
                <a:solidFill>
                  <a:srgbClr val="FFC000"/>
                </a:solidFill>
              </a:rPr>
              <a:t>8</a:t>
            </a:r>
            <a:r>
              <a:rPr lang="en-US" dirty="0">
                <a:solidFill>
                  <a:srgbClr val="FFC000"/>
                </a:solidFill>
              </a:rPr>
              <a:t> 12  6 </a:t>
            </a:r>
            <a:r>
              <a:rPr lang="en-US" b="1" dirty="0"/>
              <a:t>8</a:t>
            </a:r>
            <a:r>
              <a:rPr lang="en-US" dirty="0"/>
              <a:t>]                     [  </a:t>
            </a:r>
            <a:r>
              <a:rPr lang="en-US" b="1" dirty="0">
                <a:solidFill>
                  <a:srgbClr val="FFC000"/>
                </a:solidFill>
              </a:rPr>
              <a:t>8</a:t>
            </a:r>
            <a:r>
              <a:rPr lang="en-US" dirty="0"/>
              <a:t> </a:t>
            </a:r>
            <a:r>
              <a:rPr lang="en-US" b="1" dirty="0"/>
              <a:t>8</a:t>
            </a:r>
            <a:r>
              <a:rPr lang="en-US" dirty="0"/>
              <a:t>]</a:t>
            </a:r>
          </a:p>
          <a:p>
            <a:pPr marL="0" indent="0">
              <a:buNone/>
            </a:pPr>
            <a:r>
              <a:rPr lang="en-US" dirty="0"/>
              <a:t>Cell-Vertex Signature </a:t>
            </a:r>
            <a:r>
              <a:rPr lang="en-US" b="1" baseline="-25000" dirty="0"/>
              <a:t>&lt;8&gt;</a:t>
            </a:r>
            <a:r>
              <a:rPr lang="en-US" dirty="0"/>
              <a:t>(64)</a:t>
            </a:r>
            <a:r>
              <a:rPr lang="en-US" baseline="-25000" dirty="0"/>
              <a:t>4</a:t>
            </a:r>
            <a:br>
              <a:rPr lang="en-US" baseline="-25000" dirty="0"/>
            </a:br>
            <a:r>
              <a:rPr lang="en-US" baseline="-25000" dirty="0"/>
              <a:t>Facet (cube) and Vertex figure (tetrahedron)</a:t>
            </a:r>
            <a:endParaRPr lang="en-US" dirty="0"/>
          </a:p>
          <a:p>
            <a:pPr marL="0" indent="0">
              <a:buNone/>
            </a:pPr>
            <a:r>
              <a:rPr lang="en-US" dirty="0"/>
              <a:t>[</a:t>
            </a:r>
            <a:r>
              <a:rPr lang="en-US" b="1" dirty="0">
                <a:solidFill>
                  <a:srgbClr val="FFC000"/>
                </a:solidFill>
              </a:rPr>
              <a:t>8</a:t>
            </a:r>
            <a:r>
              <a:rPr lang="en-US" dirty="0">
                <a:solidFill>
                  <a:srgbClr val="FF0000"/>
                </a:solidFill>
              </a:rPr>
              <a:t>   </a:t>
            </a:r>
            <a:r>
              <a:rPr lang="en-US" dirty="0">
                <a:solidFill>
                  <a:srgbClr val="00B050"/>
                </a:solidFill>
              </a:rPr>
              <a:t>3 </a:t>
            </a:r>
            <a:r>
              <a:rPr lang="en-US" b="1" dirty="0">
                <a:solidFill>
                  <a:srgbClr val="00B050"/>
                </a:solidFill>
              </a:rPr>
              <a:t>3</a:t>
            </a:r>
            <a:r>
              <a:rPr lang="en-US" dirty="0"/>
              <a:t>] [</a:t>
            </a:r>
            <a:r>
              <a:rPr lang="en-US" b="1" dirty="0">
                <a:solidFill>
                  <a:srgbClr val="00B0F0"/>
                </a:solidFill>
              </a:rPr>
              <a:t>4</a:t>
            </a:r>
            <a:r>
              <a:rPr lang="en-US" dirty="0">
                <a:solidFill>
                  <a:srgbClr val="00B0F0"/>
                </a:solidFill>
              </a:rPr>
              <a:t> </a:t>
            </a:r>
            <a:r>
              <a:rPr lang="en-US" dirty="0">
                <a:solidFill>
                  <a:srgbClr val="1002C4"/>
                </a:solidFill>
              </a:rPr>
              <a:t>3 </a:t>
            </a:r>
            <a:r>
              <a:rPr lang="en-US" b="1" dirty="0">
                <a:solidFill>
                  <a:srgbClr val="1002C4"/>
                </a:solidFill>
              </a:rPr>
              <a:t>3</a:t>
            </a:r>
            <a:r>
              <a:rPr lang="en-US" dirty="0"/>
              <a:t>]</a:t>
            </a:r>
          </a:p>
          <a:p>
            <a:pPr marL="0" indent="0">
              <a:buNone/>
            </a:pPr>
            <a:r>
              <a:rPr lang="en-US" dirty="0"/>
              <a:t>[</a:t>
            </a:r>
            <a:r>
              <a:rPr lang="en-US" dirty="0">
                <a:solidFill>
                  <a:schemeClr val="accent4">
                    <a:lumMod val="50000"/>
                  </a:schemeClr>
                </a:solidFill>
              </a:rPr>
              <a:t>2</a:t>
            </a:r>
            <a:r>
              <a:rPr lang="en-US" dirty="0">
                <a:solidFill>
                  <a:srgbClr val="FF0000"/>
                </a:solidFill>
              </a:rPr>
              <a:t> </a:t>
            </a:r>
            <a:r>
              <a:rPr lang="en-US" dirty="0">
                <a:solidFill>
                  <a:srgbClr val="FFC000"/>
                </a:solidFill>
              </a:rPr>
              <a:t>12</a:t>
            </a:r>
            <a:r>
              <a:rPr lang="en-US" dirty="0">
                <a:solidFill>
                  <a:srgbClr val="FF0000"/>
                </a:solidFill>
              </a:rPr>
              <a:t> </a:t>
            </a:r>
            <a:r>
              <a:rPr lang="en-US" dirty="0">
                <a:solidFill>
                  <a:srgbClr val="00B050"/>
                </a:solidFill>
              </a:rPr>
              <a:t>2</a:t>
            </a:r>
            <a:r>
              <a:rPr lang="en-US" dirty="0"/>
              <a:t>] [</a:t>
            </a:r>
            <a:r>
              <a:rPr lang="en-US" dirty="0">
                <a:solidFill>
                  <a:srgbClr val="00B050"/>
                </a:solidFill>
              </a:rPr>
              <a:t>2</a:t>
            </a:r>
            <a:r>
              <a:rPr lang="en-US" dirty="0">
                <a:solidFill>
                  <a:srgbClr val="00B0F0"/>
                </a:solidFill>
              </a:rPr>
              <a:t> 6 </a:t>
            </a:r>
            <a:r>
              <a:rPr lang="en-US" dirty="0">
                <a:solidFill>
                  <a:srgbClr val="7030A0"/>
                </a:solidFill>
              </a:rPr>
              <a:t>2</a:t>
            </a:r>
            <a:r>
              <a:rPr lang="en-US" dirty="0"/>
              <a:t>]                 [</a:t>
            </a:r>
            <a:r>
              <a:rPr lang="en-US" b="1" dirty="0">
                <a:solidFill>
                  <a:srgbClr val="FFC000"/>
                </a:solidFill>
              </a:rPr>
              <a:t>8</a:t>
            </a:r>
            <a:r>
              <a:rPr lang="en-US" b="1" dirty="0"/>
              <a:t> </a:t>
            </a:r>
            <a:r>
              <a:rPr lang="en-US" b="1" dirty="0">
                <a:solidFill>
                  <a:srgbClr val="00B050"/>
                </a:solidFill>
              </a:rPr>
              <a:t>3</a:t>
            </a:r>
            <a:r>
              <a:rPr lang="en-US" dirty="0"/>
              <a:t>] [</a:t>
            </a:r>
            <a:r>
              <a:rPr lang="en-US" b="1" dirty="0">
                <a:solidFill>
                  <a:srgbClr val="00B0F0"/>
                </a:solidFill>
              </a:rPr>
              <a:t>4</a:t>
            </a:r>
            <a:r>
              <a:rPr lang="en-US" b="1" dirty="0"/>
              <a:t> </a:t>
            </a:r>
            <a:r>
              <a:rPr lang="en-US" b="1" dirty="0">
                <a:solidFill>
                  <a:srgbClr val="1002C4"/>
                </a:solidFill>
              </a:rPr>
              <a:t>3</a:t>
            </a:r>
            <a:r>
              <a:rPr lang="en-US" dirty="0"/>
              <a:t>]</a:t>
            </a:r>
          </a:p>
          <a:p>
            <a:pPr marL="0" indent="0">
              <a:buNone/>
            </a:pPr>
            <a:r>
              <a:rPr lang="en-US" dirty="0"/>
              <a:t>[</a:t>
            </a:r>
            <a:r>
              <a:rPr lang="en-US" b="1" dirty="0">
                <a:solidFill>
                  <a:srgbClr val="FF0000"/>
                </a:solidFill>
              </a:rPr>
              <a:t>4</a:t>
            </a:r>
            <a:r>
              <a:rPr lang="en-US" dirty="0">
                <a:solidFill>
                  <a:srgbClr val="FF0000"/>
                </a:solidFill>
              </a:rPr>
              <a:t>   4 </a:t>
            </a:r>
            <a:r>
              <a:rPr lang="en-US" b="1" dirty="0">
                <a:solidFill>
                  <a:srgbClr val="FFC000"/>
                </a:solidFill>
              </a:rPr>
              <a:t>6</a:t>
            </a:r>
            <a:r>
              <a:rPr lang="en-US" dirty="0"/>
              <a:t>] [</a:t>
            </a:r>
            <a:r>
              <a:rPr lang="en-US" b="1" dirty="0">
                <a:solidFill>
                  <a:srgbClr val="00B050"/>
                </a:solidFill>
              </a:rPr>
              <a:t>3</a:t>
            </a:r>
            <a:r>
              <a:rPr lang="en-US" dirty="0">
                <a:solidFill>
                  <a:srgbClr val="00B050"/>
                </a:solidFill>
              </a:rPr>
              <a:t> 3</a:t>
            </a:r>
            <a:r>
              <a:rPr lang="en-US" dirty="0">
                <a:solidFill>
                  <a:srgbClr val="00B0F0"/>
                </a:solidFill>
              </a:rPr>
              <a:t> </a:t>
            </a:r>
            <a:r>
              <a:rPr lang="en-US" b="1" dirty="0">
                <a:solidFill>
                  <a:srgbClr val="00B0F0"/>
                </a:solidFill>
              </a:rPr>
              <a:t>4</a:t>
            </a:r>
            <a:r>
              <a:rPr lang="en-US" dirty="0"/>
              <a:t>]                 [</a:t>
            </a:r>
            <a:r>
              <a:rPr lang="en-US" b="1" dirty="0">
                <a:solidFill>
                  <a:srgbClr val="FF0000"/>
                </a:solidFill>
              </a:rPr>
              <a:t>4</a:t>
            </a:r>
            <a:r>
              <a:rPr lang="en-US" b="1" dirty="0"/>
              <a:t> </a:t>
            </a:r>
            <a:r>
              <a:rPr lang="en-US" b="1" dirty="0">
                <a:solidFill>
                  <a:srgbClr val="FFC000"/>
                </a:solidFill>
              </a:rPr>
              <a:t>6</a:t>
            </a:r>
            <a:r>
              <a:rPr lang="en-US" dirty="0"/>
              <a:t>] [</a:t>
            </a:r>
            <a:r>
              <a:rPr lang="en-US" b="1" dirty="0">
                <a:solidFill>
                  <a:srgbClr val="00B050"/>
                </a:solidFill>
              </a:rPr>
              <a:t>3</a:t>
            </a:r>
            <a:r>
              <a:rPr lang="en-US" b="1" dirty="0"/>
              <a:t> </a:t>
            </a:r>
            <a:r>
              <a:rPr lang="en-US" b="1" dirty="0">
                <a:solidFill>
                  <a:srgbClr val="00B0F0"/>
                </a:solidFill>
              </a:rPr>
              <a:t>4</a:t>
            </a:r>
            <a:r>
              <a:rPr lang="en-US" dirty="0"/>
              <a:t>]  </a:t>
            </a:r>
          </a:p>
          <a:p>
            <a:pPr marL="0" indent="0">
              <a:buNone/>
            </a:pPr>
            <a:r>
              <a:rPr lang="en-US" dirty="0"/>
              <a:t>Face-Vertex Signature </a:t>
            </a:r>
            <a:r>
              <a:rPr lang="en-US" b="1" baseline="-25000" dirty="0"/>
              <a:t>&lt;</a:t>
            </a:r>
            <a:r>
              <a:rPr lang="en-US" b="1" baseline="-25000" dirty="0">
                <a:solidFill>
                  <a:srgbClr val="FF0000"/>
                </a:solidFill>
              </a:rPr>
              <a:t>4</a:t>
            </a:r>
            <a:r>
              <a:rPr lang="en-US" b="1" baseline="-25000" dirty="0"/>
              <a:t>&gt;</a:t>
            </a:r>
            <a:r>
              <a:rPr lang="en-US" dirty="0"/>
              <a:t>(24)</a:t>
            </a:r>
            <a:r>
              <a:rPr lang="en-US" b="1" baseline="-25000" dirty="0">
                <a:solidFill>
                  <a:srgbClr val="00B050"/>
                </a:solidFill>
              </a:rPr>
              <a:t>3</a:t>
            </a:r>
            <a:r>
              <a:rPr lang="en-US" dirty="0"/>
              <a:t>(12)</a:t>
            </a:r>
            <a:r>
              <a:rPr lang="en-US" b="1" baseline="-25000" dirty="0">
                <a:solidFill>
                  <a:srgbClr val="1002C4"/>
                </a:solidFill>
              </a:rPr>
              <a:t>3</a:t>
            </a:r>
          </a:p>
          <a:p>
            <a:pPr marL="0" indent="0">
              <a:buNone/>
            </a:pPr>
            <a:r>
              <a:rPr lang="en-US" baseline="-25000" dirty="0"/>
              <a:t>Mirror generators: {0,1,2,3}, Rotations {</a:t>
            </a:r>
            <a:r>
              <a:rPr lang="en-US" baseline="-25000" dirty="0">
                <a:solidFill>
                  <a:srgbClr val="FF0000"/>
                </a:solidFill>
              </a:rPr>
              <a:t>01</a:t>
            </a:r>
            <a:r>
              <a:rPr lang="en-US" baseline="-25000" dirty="0"/>
              <a:t>,</a:t>
            </a:r>
            <a:r>
              <a:rPr lang="en-US" baseline="-25000" dirty="0">
                <a:solidFill>
                  <a:srgbClr val="00B050"/>
                </a:solidFill>
              </a:rPr>
              <a:t>12</a:t>
            </a:r>
            <a:r>
              <a:rPr lang="en-US" baseline="-25000" dirty="0"/>
              <a:t>,</a:t>
            </a:r>
            <a:r>
              <a:rPr lang="en-US" baseline="-25000" dirty="0">
                <a:solidFill>
                  <a:srgbClr val="1002C4"/>
                </a:solidFill>
              </a:rPr>
              <a:t>23</a:t>
            </a:r>
            <a:r>
              <a:rPr lang="en-US" baseline="-25000" dirty="0"/>
              <a:t>}</a:t>
            </a:r>
          </a:p>
        </p:txBody>
      </p:sp>
      <p:pic>
        <p:nvPicPr>
          <p:cNvPr id="11" name="Picture 10">
            <a:extLst>
              <a:ext uri="{FF2B5EF4-FFF2-40B4-BE49-F238E27FC236}">
                <a16:creationId xmlns:a16="http://schemas.microsoft.com/office/drawing/2014/main" id="{2A3FC4F6-356E-F6C9-FDE1-C1E659C27D00}"/>
              </a:ext>
            </a:extLst>
          </p:cNvPr>
          <p:cNvPicPr>
            <a:picLocks noChangeAspect="1"/>
          </p:cNvPicPr>
          <p:nvPr/>
        </p:nvPicPr>
        <p:blipFill>
          <a:blip r:embed="rId2"/>
          <a:stretch>
            <a:fillRect/>
          </a:stretch>
        </p:blipFill>
        <p:spPr>
          <a:xfrm>
            <a:off x="5688594" y="1077362"/>
            <a:ext cx="6258962" cy="4208321"/>
          </a:xfrm>
          <a:prstGeom prst="rect">
            <a:avLst/>
          </a:prstGeom>
        </p:spPr>
      </p:pic>
    </p:spTree>
    <p:extLst>
      <p:ext uri="{BB962C8B-B14F-4D97-AF65-F5344CB8AC3E}">
        <p14:creationId xmlns:p14="http://schemas.microsoft.com/office/powerpoint/2010/main" val="2037363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BED8-4BF8-73CE-0337-C159D933672F}"/>
              </a:ext>
            </a:extLst>
          </p:cNvPr>
          <p:cNvSpPr>
            <a:spLocks noGrp="1"/>
          </p:cNvSpPr>
          <p:nvPr>
            <p:ph type="ctrTitle"/>
          </p:nvPr>
        </p:nvSpPr>
        <p:spPr>
          <a:xfrm>
            <a:off x="1524000" y="1"/>
            <a:ext cx="9144000" cy="950614"/>
          </a:xfrm>
        </p:spPr>
        <p:txBody>
          <a:bodyPr>
            <a:normAutofit/>
          </a:bodyPr>
          <a:lstStyle/>
          <a:p>
            <a:r>
              <a:rPr lang="en-US" dirty="0"/>
              <a:t>Apps online</a:t>
            </a:r>
          </a:p>
        </p:txBody>
      </p:sp>
      <p:sp>
        <p:nvSpPr>
          <p:cNvPr id="3" name="Subtitle 2">
            <a:extLst>
              <a:ext uri="{FF2B5EF4-FFF2-40B4-BE49-F238E27FC236}">
                <a16:creationId xmlns:a16="http://schemas.microsoft.com/office/drawing/2014/main" id="{D3325599-302B-F6A1-80C4-315DB5C4C4BE}"/>
              </a:ext>
            </a:extLst>
          </p:cNvPr>
          <p:cNvSpPr>
            <a:spLocks noGrp="1"/>
          </p:cNvSpPr>
          <p:nvPr>
            <p:ph type="subTitle" idx="1"/>
          </p:nvPr>
        </p:nvSpPr>
        <p:spPr>
          <a:xfrm>
            <a:off x="353085" y="950616"/>
            <a:ext cx="11534115" cy="950614"/>
          </a:xfrm>
        </p:spPr>
        <p:txBody>
          <a:bodyPr>
            <a:noAutofit/>
          </a:bodyPr>
          <a:lstStyle/>
          <a:p>
            <a:r>
              <a:rPr lang="en-US" sz="3200" dirty="0"/>
              <a:t>Tom Ruen                                              Jeff Weeks</a:t>
            </a:r>
            <a:br>
              <a:rPr lang="en-US" sz="3200" dirty="0"/>
            </a:br>
            <a:r>
              <a:rPr lang="en-US" sz="3200" dirty="0" err="1">
                <a:hlinkClick r:id="rId2"/>
              </a:rPr>
              <a:t>hypergons.web.app</a:t>
            </a:r>
            <a:r>
              <a:rPr lang="en-US" sz="3200" dirty="0"/>
              <a:t>                 </a:t>
            </a:r>
            <a:r>
              <a:rPr lang="en-US" sz="3200" dirty="0">
                <a:hlinkClick r:id="rId3"/>
              </a:rPr>
              <a:t>www.geometrygames.org/KaleidoTile</a:t>
            </a:r>
            <a:endParaRPr lang="en-US" sz="3200" dirty="0"/>
          </a:p>
          <a:p>
            <a:endParaRPr lang="en-US" sz="3200" dirty="0"/>
          </a:p>
          <a:p>
            <a:endParaRPr lang="en-US" sz="3200" dirty="0"/>
          </a:p>
        </p:txBody>
      </p:sp>
      <p:pic>
        <p:nvPicPr>
          <p:cNvPr id="5" name="Picture 4">
            <a:extLst>
              <a:ext uri="{FF2B5EF4-FFF2-40B4-BE49-F238E27FC236}">
                <a16:creationId xmlns:a16="http://schemas.microsoft.com/office/drawing/2014/main" id="{7FD19106-66F4-DF2D-8E98-E9BC29DC593A}"/>
              </a:ext>
            </a:extLst>
          </p:cNvPr>
          <p:cNvPicPr>
            <a:picLocks noChangeAspect="1"/>
          </p:cNvPicPr>
          <p:nvPr/>
        </p:nvPicPr>
        <p:blipFill>
          <a:blip r:embed="rId4"/>
          <a:stretch>
            <a:fillRect/>
          </a:stretch>
        </p:blipFill>
        <p:spPr>
          <a:xfrm>
            <a:off x="144518" y="2306143"/>
            <a:ext cx="7270269" cy="3601241"/>
          </a:xfrm>
          <a:prstGeom prst="rect">
            <a:avLst/>
          </a:prstGeom>
        </p:spPr>
      </p:pic>
      <p:pic>
        <p:nvPicPr>
          <p:cNvPr id="9" name="Picture 8">
            <a:extLst>
              <a:ext uri="{FF2B5EF4-FFF2-40B4-BE49-F238E27FC236}">
                <a16:creationId xmlns:a16="http://schemas.microsoft.com/office/drawing/2014/main" id="{09E527E4-0611-88C0-B22D-4176BB3872BF}"/>
              </a:ext>
            </a:extLst>
          </p:cNvPr>
          <p:cNvPicPr>
            <a:picLocks noChangeAspect="1"/>
          </p:cNvPicPr>
          <p:nvPr/>
        </p:nvPicPr>
        <p:blipFill>
          <a:blip r:embed="rId5"/>
          <a:stretch>
            <a:fillRect/>
          </a:stretch>
        </p:blipFill>
        <p:spPr>
          <a:xfrm>
            <a:off x="7492213" y="2306143"/>
            <a:ext cx="4394987" cy="3511921"/>
          </a:xfrm>
          <a:prstGeom prst="rect">
            <a:avLst/>
          </a:prstGeom>
        </p:spPr>
      </p:pic>
    </p:spTree>
    <p:extLst>
      <p:ext uri="{BB962C8B-B14F-4D97-AF65-F5344CB8AC3E}">
        <p14:creationId xmlns:p14="http://schemas.microsoft.com/office/powerpoint/2010/main" val="153157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E12C-39CC-B66C-564D-D2854B10150A}"/>
              </a:ext>
            </a:extLst>
          </p:cNvPr>
          <p:cNvSpPr>
            <a:spLocks noGrp="1"/>
          </p:cNvSpPr>
          <p:nvPr>
            <p:ph type="title"/>
          </p:nvPr>
        </p:nvSpPr>
        <p:spPr>
          <a:xfrm>
            <a:off x="452673" y="365125"/>
            <a:ext cx="11343992" cy="848039"/>
          </a:xfrm>
        </p:spPr>
        <p:txBody>
          <a:bodyPr>
            <a:normAutofit fontScale="90000"/>
          </a:bodyPr>
          <a:lstStyle/>
          <a:p>
            <a:pPr algn="ctr"/>
            <a:r>
              <a:rPr lang="en-US" b="1" dirty="0"/>
              <a:t>Rank-2 Reflectional Kaleidoscopes – Sector Domains</a:t>
            </a:r>
          </a:p>
        </p:txBody>
      </p:sp>
      <p:sp>
        <p:nvSpPr>
          <p:cNvPr id="3" name="Content Placeholder 2">
            <a:extLst>
              <a:ext uri="{FF2B5EF4-FFF2-40B4-BE49-F238E27FC236}">
                <a16:creationId xmlns:a16="http://schemas.microsoft.com/office/drawing/2014/main" id="{FEA412F8-2F3D-C47F-D69E-A8FA3448571D}"/>
              </a:ext>
            </a:extLst>
          </p:cNvPr>
          <p:cNvSpPr>
            <a:spLocks noGrp="1"/>
          </p:cNvSpPr>
          <p:nvPr>
            <p:ph idx="1"/>
          </p:nvPr>
        </p:nvSpPr>
        <p:spPr>
          <a:xfrm>
            <a:off x="316871" y="1213164"/>
            <a:ext cx="5984341" cy="5279711"/>
          </a:xfrm>
        </p:spPr>
        <p:txBody>
          <a:bodyPr>
            <a:normAutofit/>
          </a:bodyPr>
          <a:lstStyle/>
          <a:p>
            <a:pPr marL="0" indent="0">
              <a:buNone/>
            </a:pPr>
            <a:r>
              <a:rPr lang="en-US" sz="2000" dirty="0"/>
              <a:t>Rank-2 Coxeter groups can be written in:</a:t>
            </a:r>
          </a:p>
          <a:p>
            <a:r>
              <a:rPr lang="en-US" sz="2000" dirty="0"/>
              <a:t>Coxeter diagram: O---</a:t>
            </a:r>
            <a:r>
              <a:rPr lang="en-US" sz="2000" i="1" dirty="0"/>
              <a:t>p</a:t>
            </a:r>
            <a:r>
              <a:rPr lang="en-US" sz="2000" dirty="0"/>
              <a:t>---O</a:t>
            </a:r>
          </a:p>
          <a:p>
            <a:r>
              <a:rPr lang="en-US" sz="2000" dirty="0"/>
              <a:t>Coxeter notation as [</a:t>
            </a:r>
            <a:r>
              <a:rPr lang="en-US" sz="2000" i="1" dirty="0"/>
              <a:t>p</a:t>
            </a:r>
            <a:r>
              <a:rPr lang="en-US" sz="2000" dirty="0"/>
              <a:t>] with branch order</a:t>
            </a:r>
          </a:p>
          <a:p>
            <a:r>
              <a:rPr lang="en-US" sz="2000" dirty="0"/>
              <a:t>Signature notation </a:t>
            </a:r>
            <a:r>
              <a:rPr lang="en-US" sz="2000" b="1" baseline="-25000" dirty="0"/>
              <a:t>2</a:t>
            </a:r>
            <a:r>
              <a:rPr lang="en-US" sz="2000" dirty="0"/>
              <a:t>(2</a:t>
            </a:r>
            <a:r>
              <a:rPr lang="en-US" sz="2000" i="1" dirty="0"/>
              <a:t>p</a:t>
            </a:r>
            <a:r>
              <a:rPr lang="en-US" sz="2000" dirty="0"/>
              <a:t>)</a:t>
            </a:r>
            <a:r>
              <a:rPr lang="en-US" sz="2000" b="1" baseline="-25000" dirty="0"/>
              <a:t>2</a:t>
            </a:r>
            <a:r>
              <a:rPr lang="en-US" sz="2000" dirty="0"/>
              <a:t> with explicit mirror orders.</a:t>
            </a:r>
          </a:p>
          <a:p>
            <a:r>
              <a:rPr lang="en-US" sz="2000" dirty="0"/>
              <a:t>Its structure is dihedral group, </a:t>
            </a:r>
            <a:r>
              <a:rPr lang="en-US" sz="2000" dirty="0" err="1"/>
              <a:t>Dih</a:t>
            </a:r>
            <a:r>
              <a:rPr lang="en-US" sz="2000" dirty="0"/>
              <a:t>(</a:t>
            </a:r>
            <a:r>
              <a:rPr lang="en-US" sz="2000" i="1" dirty="0"/>
              <a:t>p</a:t>
            </a:r>
            <a:r>
              <a:rPr lang="en-US" sz="2000" dirty="0"/>
              <a:t>) order 2</a:t>
            </a:r>
            <a:r>
              <a:rPr lang="en-US" sz="2000" i="1" dirty="0"/>
              <a:t>p.</a:t>
            </a:r>
          </a:p>
          <a:p>
            <a:pPr marL="0" indent="0">
              <a:buNone/>
            </a:pPr>
            <a:r>
              <a:rPr lang="en-US" sz="2000" b="1" dirty="0" err="1"/>
              <a:t>Wythoff</a:t>
            </a:r>
            <a:r>
              <a:rPr lang="en-US" sz="2000" b="1" dirty="0"/>
              <a:t> construction (isogonal polygons):</a:t>
            </a:r>
          </a:p>
          <a:p>
            <a:r>
              <a:rPr lang="en-US" sz="2000" dirty="0"/>
              <a:t>Each node is ringed (active) or </a:t>
            </a:r>
            <a:r>
              <a:rPr lang="en-US" sz="2000" dirty="0" err="1"/>
              <a:t>unringed</a:t>
            </a:r>
            <a:r>
              <a:rPr lang="en-US" sz="2000" dirty="0"/>
              <a:t> (inactive).</a:t>
            </a:r>
          </a:p>
          <a:p>
            <a:r>
              <a:rPr lang="en-US" sz="2000" dirty="0"/>
              <a:t>Ringed node permutations:</a:t>
            </a:r>
          </a:p>
          <a:p>
            <a:pPr marL="457200" indent="-457200">
              <a:buFont typeface="+mj-lt"/>
              <a:buAutoNum type="arabicPeriod"/>
            </a:pPr>
            <a:r>
              <a:rPr lang="en-US" baseline="-25000" dirty="0"/>
              <a:t>&lt;</a:t>
            </a:r>
            <a:r>
              <a:rPr lang="en-US" b="1" baseline="-25000" dirty="0">
                <a:solidFill>
                  <a:srgbClr val="FF0000"/>
                </a:solidFill>
              </a:rPr>
              <a:t>2</a:t>
            </a:r>
            <a:r>
              <a:rPr lang="en-US" baseline="-25000" dirty="0"/>
              <a:t>&gt;</a:t>
            </a:r>
            <a:r>
              <a:rPr lang="en-US" dirty="0"/>
              <a:t>(2</a:t>
            </a:r>
            <a:r>
              <a:rPr lang="en-US" i="1" dirty="0"/>
              <a:t>p</a:t>
            </a:r>
            <a:r>
              <a:rPr lang="en-US" dirty="0"/>
              <a:t>)</a:t>
            </a:r>
            <a:r>
              <a:rPr lang="en-US" b="1" baseline="-25000" dirty="0">
                <a:solidFill>
                  <a:srgbClr val="0070C0"/>
                </a:solidFill>
              </a:rPr>
              <a:t>2</a:t>
            </a:r>
            <a:r>
              <a:rPr lang="en-US" sz="2000" dirty="0"/>
              <a:t>     </a:t>
            </a:r>
            <a:r>
              <a:rPr lang="en-US" dirty="0"/>
              <a:t>– first mirror active</a:t>
            </a:r>
          </a:p>
          <a:p>
            <a:pPr marL="457200" indent="-457200">
              <a:buFont typeface="+mj-lt"/>
              <a:buAutoNum type="arabicPeriod"/>
            </a:pPr>
            <a:r>
              <a:rPr lang="en-US" baseline="-25000" dirty="0"/>
              <a:t>    </a:t>
            </a:r>
            <a:r>
              <a:rPr lang="en-US" b="1" baseline="-25000" dirty="0">
                <a:solidFill>
                  <a:srgbClr val="FF0000"/>
                </a:solidFill>
              </a:rPr>
              <a:t>2</a:t>
            </a:r>
            <a:r>
              <a:rPr lang="en-US" dirty="0"/>
              <a:t>(2</a:t>
            </a:r>
            <a:r>
              <a:rPr lang="en-US" i="1" dirty="0"/>
              <a:t>p</a:t>
            </a:r>
            <a:r>
              <a:rPr lang="en-US" dirty="0"/>
              <a:t>)</a:t>
            </a:r>
            <a:r>
              <a:rPr lang="en-US" baseline="-25000" dirty="0"/>
              <a:t>&lt;</a:t>
            </a:r>
            <a:r>
              <a:rPr lang="en-US" b="1" baseline="-25000" dirty="0">
                <a:solidFill>
                  <a:srgbClr val="0070C0"/>
                </a:solidFill>
              </a:rPr>
              <a:t>2</a:t>
            </a:r>
            <a:r>
              <a:rPr lang="en-US" baseline="-25000" dirty="0"/>
              <a:t>&gt;</a:t>
            </a:r>
            <a:r>
              <a:rPr lang="en-US" sz="2000" dirty="0"/>
              <a:t> </a:t>
            </a:r>
            <a:r>
              <a:rPr lang="en-US" dirty="0"/>
              <a:t>– second active (dual)</a:t>
            </a:r>
          </a:p>
          <a:p>
            <a:pPr marL="457200" indent="-457200">
              <a:buFont typeface="+mj-lt"/>
              <a:buAutoNum type="arabicPeriod"/>
            </a:pPr>
            <a:r>
              <a:rPr lang="en-US" baseline="-25000" dirty="0"/>
              <a:t>&lt;</a:t>
            </a:r>
            <a:r>
              <a:rPr lang="en-US" b="1" baseline="-25000" dirty="0">
                <a:solidFill>
                  <a:srgbClr val="FF0000"/>
                </a:solidFill>
              </a:rPr>
              <a:t>2</a:t>
            </a:r>
            <a:r>
              <a:rPr lang="en-US" baseline="-25000" dirty="0"/>
              <a:t>&gt;</a:t>
            </a:r>
            <a:r>
              <a:rPr lang="en-US" dirty="0"/>
              <a:t>(2</a:t>
            </a:r>
            <a:r>
              <a:rPr lang="en-US" i="1" dirty="0"/>
              <a:t>p</a:t>
            </a:r>
            <a:r>
              <a:rPr lang="en-US" dirty="0"/>
              <a:t>)</a:t>
            </a:r>
            <a:r>
              <a:rPr lang="en-US" baseline="-25000" dirty="0"/>
              <a:t>&lt;</a:t>
            </a:r>
            <a:r>
              <a:rPr lang="en-US" b="1" baseline="-25000" dirty="0">
                <a:solidFill>
                  <a:srgbClr val="0070C0"/>
                </a:solidFill>
              </a:rPr>
              <a:t>2</a:t>
            </a:r>
            <a:r>
              <a:rPr lang="en-US" baseline="-25000" dirty="0"/>
              <a:t>&gt;</a:t>
            </a:r>
            <a:r>
              <a:rPr lang="en-US" sz="2000" dirty="0"/>
              <a:t> </a:t>
            </a:r>
            <a:r>
              <a:rPr lang="en-US" dirty="0"/>
              <a:t>– both active (truncation)</a:t>
            </a:r>
          </a:p>
          <a:p>
            <a:endParaRPr lang="en-US" sz="2000" dirty="0"/>
          </a:p>
          <a:p>
            <a:endParaRPr lang="en-US" sz="2000" dirty="0"/>
          </a:p>
          <a:p>
            <a:endParaRPr lang="en-US" sz="2000" dirty="0"/>
          </a:p>
          <a:p>
            <a:endParaRPr lang="en-US" sz="2000" i="1" dirty="0"/>
          </a:p>
        </p:txBody>
      </p:sp>
      <p:pic>
        <p:nvPicPr>
          <p:cNvPr id="7" name="Picture 6">
            <a:extLst>
              <a:ext uri="{FF2B5EF4-FFF2-40B4-BE49-F238E27FC236}">
                <a16:creationId xmlns:a16="http://schemas.microsoft.com/office/drawing/2014/main" id="{C17B7D4E-81CB-55DE-F0B4-23F21EAE44BB}"/>
              </a:ext>
            </a:extLst>
          </p:cNvPr>
          <p:cNvPicPr>
            <a:picLocks noChangeAspect="1"/>
          </p:cNvPicPr>
          <p:nvPr/>
        </p:nvPicPr>
        <p:blipFill>
          <a:blip r:embed="rId2"/>
          <a:stretch>
            <a:fillRect/>
          </a:stretch>
        </p:blipFill>
        <p:spPr>
          <a:xfrm>
            <a:off x="6301212" y="1100184"/>
            <a:ext cx="5786987" cy="4983746"/>
          </a:xfrm>
          <a:prstGeom prst="rect">
            <a:avLst/>
          </a:prstGeom>
        </p:spPr>
      </p:pic>
    </p:spTree>
    <p:extLst>
      <p:ext uri="{BB962C8B-B14F-4D97-AF65-F5344CB8AC3E}">
        <p14:creationId xmlns:p14="http://schemas.microsoft.com/office/powerpoint/2010/main" val="1980059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8975-20C0-3E28-77E8-56597D1719FF}"/>
              </a:ext>
            </a:extLst>
          </p:cNvPr>
          <p:cNvSpPr>
            <a:spLocks noGrp="1"/>
          </p:cNvSpPr>
          <p:nvPr>
            <p:ph type="title"/>
          </p:nvPr>
        </p:nvSpPr>
        <p:spPr>
          <a:xfrm>
            <a:off x="838200" y="365125"/>
            <a:ext cx="10515600" cy="485901"/>
          </a:xfrm>
        </p:spPr>
        <p:txBody>
          <a:bodyPr>
            <a:normAutofit fontScale="90000"/>
          </a:bodyPr>
          <a:lstStyle/>
          <a:p>
            <a:pPr algn="ctr"/>
            <a:r>
              <a:rPr lang="en-US" b="1" dirty="0"/>
              <a:t>Rank 2 Kaleidoscope: Isogonal Polygons</a:t>
            </a:r>
          </a:p>
        </p:txBody>
      </p:sp>
      <p:sp>
        <p:nvSpPr>
          <p:cNvPr id="3" name="Content Placeholder 2">
            <a:extLst>
              <a:ext uri="{FF2B5EF4-FFF2-40B4-BE49-F238E27FC236}">
                <a16:creationId xmlns:a16="http://schemas.microsoft.com/office/drawing/2014/main" id="{987BA69A-4845-166E-F376-150C36987A9F}"/>
              </a:ext>
            </a:extLst>
          </p:cNvPr>
          <p:cNvSpPr>
            <a:spLocks noGrp="1"/>
          </p:cNvSpPr>
          <p:nvPr>
            <p:ph idx="1"/>
          </p:nvPr>
        </p:nvSpPr>
        <p:spPr>
          <a:xfrm>
            <a:off x="452673" y="995881"/>
            <a:ext cx="11497901" cy="1222218"/>
          </a:xfrm>
        </p:spPr>
        <p:txBody>
          <a:bodyPr>
            <a:normAutofit fontScale="92500" lnSpcReduction="10000"/>
          </a:bodyPr>
          <a:lstStyle/>
          <a:p>
            <a:pPr marL="0" indent="0">
              <a:buNone/>
            </a:pPr>
            <a:r>
              <a:rPr lang="en-US" dirty="0"/>
              <a:t>A Kaleidoscope uses one “seed” point that is reflected across the mirrors.</a:t>
            </a:r>
          </a:p>
          <a:p>
            <a:pPr marL="0" indent="0">
              <a:buNone/>
            </a:pPr>
            <a:r>
              <a:rPr lang="en-US" dirty="0"/>
              <a:t>Coloring mirrors red and blue show a red hexagon, its dual blue hexagon, and a uniform truncation (alternation both red and blue edges.)</a:t>
            </a:r>
          </a:p>
        </p:txBody>
      </p:sp>
      <p:pic>
        <p:nvPicPr>
          <p:cNvPr id="5" name="Picture 4">
            <a:extLst>
              <a:ext uri="{FF2B5EF4-FFF2-40B4-BE49-F238E27FC236}">
                <a16:creationId xmlns:a16="http://schemas.microsoft.com/office/drawing/2014/main" id="{8AD49C7A-19B0-595B-03C4-44E920B7B038}"/>
              </a:ext>
            </a:extLst>
          </p:cNvPr>
          <p:cNvPicPr>
            <a:picLocks noChangeAspect="1"/>
          </p:cNvPicPr>
          <p:nvPr/>
        </p:nvPicPr>
        <p:blipFill>
          <a:blip r:embed="rId2"/>
          <a:stretch>
            <a:fillRect/>
          </a:stretch>
        </p:blipFill>
        <p:spPr>
          <a:xfrm>
            <a:off x="1550026" y="2218099"/>
            <a:ext cx="8682273" cy="4435016"/>
          </a:xfrm>
          <a:prstGeom prst="rect">
            <a:avLst/>
          </a:prstGeom>
        </p:spPr>
      </p:pic>
    </p:spTree>
    <p:extLst>
      <p:ext uri="{BB962C8B-B14F-4D97-AF65-F5344CB8AC3E}">
        <p14:creationId xmlns:p14="http://schemas.microsoft.com/office/powerpoint/2010/main" val="70868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9E2F-1DE8-BA6D-C78E-553A179BBBD8}"/>
              </a:ext>
            </a:extLst>
          </p:cNvPr>
          <p:cNvSpPr>
            <a:spLocks noGrp="1"/>
          </p:cNvSpPr>
          <p:nvPr>
            <p:ph type="title"/>
          </p:nvPr>
        </p:nvSpPr>
        <p:spPr>
          <a:xfrm>
            <a:off x="479834" y="371192"/>
            <a:ext cx="10873966" cy="1047028"/>
          </a:xfrm>
        </p:spPr>
        <p:txBody>
          <a:bodyPr>
            <a:normAutofit fontScale="90000"/>
          </a:bodyPr>
          <a:lstStyle/>
          <a:p>
            <a:r>
              <a:rPr lang="en-US" b="1" dirty="0"/>
              <a:t>Symmetry Doubling – Fundamental Domain Bisected</a:t>
            </a:r>
          </a:p>
        </p:txBody>
      </p:sp>
      <p:sp>
        <p:nvSpPr>
          <p:cNvPr id="3" name="Content Placeholder 2">
            <a:extLst>
              <a:ext uri="{FF2B5EF4-FFF2-40B4-BE49-F238E27FC236}">
                <a16:creationId xmlns:a16="http://schemas.microsoft.com/office/drawing/2014/main" id="{0531D61C-7B1E-954B-6E02-06896DEC9D89}"/>
              </a:ext>
            </a:extLst>
          </p:cNvPr>
          <p:cNvSpPr>
            <a:spLocks noGrp="1"/>
          </p:cNvSpPr>
          <p:nvPr>
            <p:ph idx="1"/>
          </p:nvPr>
        </p:nvSpPr>
        <p:spPr>
          <a:xfrm>
            <a:off x="838199" y="1825625"/>
            <a:ext cx="4707551" cy="4351338"/>
          </a:xfrm>
        </p:spPr>
        <p:txBody>
          <a:bodyPr/>
          <a:lstStyle/>
          <a:p>
            <a:pPr marL="0" indent="0">
              <a:buNone/>
            </a:pPr>
            <a:r>
              <a:rPr lang="en-US" dirty="0"/>
              <a:t>If the generator point is exactly between the red and blue mirror (uniform truncation), an inactive (green) mirror can be added on the bisection which maps the red and blue mirrors together.</a:t>
            </a:r>
          </a:p>
          <a:p>
            <a:pPr marL="0" indent="0">
              <a:buNone/>
            </a:pPr>
            <a:r>
              <a:rPr lang="en-US" sz="3600" baseline="-25000" dirty="0"/>
              <a:t>&lt;</a:t>
            </a:r>
            <a:r>
              <a:rPr lang="en-US" sz="3600" b="1" baseline="-25000" dirty="0">
                <a:solidFill>
                  <a:srgbClr val="FF0000"/>
                </a:solidFill>
              </a:rPr>
              <a:t>2</a:t>
            </a:r>
            <a:r>
              <a:rPr lang="en-US" sz="3600" baseline="-25000" dirty="0"/>
              <a:t>&gt;</a:t>
            </a:r>
            <a:r>
              <a:rPr lang="en-US" sz="3600" dirty="0"/>
              <a:t>(2</a:t>
            </a:r>
            <a:r>
              <a:rPr lang="en-US" sz="3600" i="1" dirty="0"/>
              <a:t>p</a:t>
            </a:r>
            <a:r>
              <a:rPr lang="en-US" sz="3600" dirty="0"/>
              <a:t>)</a:t>
            </a:r>
            <a:r>
              <a:rPr lang="en-US" sz="3600" baseline="-25000" dirty="0"/>
              <a:t>&lt;</a:t>
            </a:r>
            <a:r>
              <a:rPr lang="en-US" sz="3600" b="1" baseline="-25000" dirty="0">
                <a:solidFill>
                  <a:schemeClr val="accent1">
                    <a:lumMod val="75000"/>
                  </a:schemeClr>
                </a:solidFill>
              </a:rPr>
              <a:t>2</a:t>
            </a:r>
            <a:r>
              <a:rPr lang="en-US" sz="3600" baseline="-25000" dirty="0"/>
              <a:t>&gt;</a:t>
            </a:r>
            <a:r>
              <a:rPr lang="en-US" sz="3600" dirty="0"/>
              <a:t> = </a:t>
            </a:r>
            <a:r>
              <a:rPr lang="en-US" sz="3600" baseline="-25000" dirty="0"/>
              <a:t>&lt;</a:t>
            </a:r>
            <a:r>
              <a:rPr lang="en-US" sz="3600" b="1" baseline="-25000" dirty="0">
                <a:solidFill>
                  <a:srgbClr val="FF0000"/>
                </a:solidFill>
              </a:rPr>
              <a:t>2</a:t>
            </a:r>
            <a:r>
              <a:rPr lang="en-US" sz="3600" baseline="-25000" dirty="0"/>
              <a:t>&gt;</a:t>
            </a:r>
            <a:r>
              <a:rPr lang="en-US" sz="3600" dirty="0"/>
              <a:t>(4</a:t>
            </a:r>
            <a:r>
              <a:rPr lang="en-US" sz="3600" i="1" dirty="0"/>
              <a:t>p</a:t>
            </a:r>
            <a:r>
              <a:rPr lang="en-US" sz="3600" dirty="0"/>
              <a:t>)</a:t>
            </a:r>
            <a:r>
              <a:rPr lang="en-US" sz="3600" b="1" baseline="-25000" dirty="0">
                <a:solidFill>
                  <a:srgbClr val="00B050"/>
                </a:solidFill>
              </a:rPr>
              <a:t>2</a:t>
            </a:r>
          </a:p>
        </p:txBody>
      </p:sp>
      <p:pic>
        <p:nvPicPr>
          <p:cNvPr id="5" name="Picture 4">
            <a:extLst>
              <a:ext uri="{FF2B5EF4-FFF2-40B4-BE49-F238E27FC236}">
                <a16:creationId xmlns:a16="http://schemas.microsoft.com/office/drawing/2014/main" id="{4FD3E107-F82D-28AB-711B-4394CF8DF09A}"/>
              </a:ext>
            </a:extLst>
          </p:cNvPr>
          <p:cNvPicPr>
            <a:picLocks noChangeAspect="1"/>
          </p:cNvPicPr>
          <p:nvPr/>
        </p:nvPicPr>
        <p:blipFill>
          <a:blip r:embed="rId2"/>
          <a:stretch>
            <a:fillRect/>
          </a:stretch>
        </p:blipFill>
        <p:spPr>
          <a:xfrm>
            <a:off x="5545751" y="1418219"/>
            <a:ext cx="6646249" cy="4637087"/>
          </a:xfrm>
          <a:prstGeom prst="rect">
            <a:avLst/>
          </a:prstGeom>
        </p:spPr>
      </p:pic>
    </p:spTree>
    <p:extLst>
      <p:ext uri="{BB962C8B-B14F-4D97-AF65-F5344CB8AC3E}">
        <p14:creationId xmlns:p14="http://schemas.microsoft.com/office/powerpoint/2010/main" val="70260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67A8-663F-7543-1685-BD53CC995B99}"/>
              </a:ext>
            </a:extLst>
          </p:cNvPr>
          <p:cNvSpPr>
            <a:spLocks noGrp="1"/>
          </p:cNvSpPr>
          <p:nvPr>
            <p:ph type="title"/>
          </p:nvPr>
        </p:nvSpPr>
        <p:spPr>
          <a:xfrm>
            <a:off x="271605" y="190649"/>
            <a:ext cx="11497900" cy="615109"/>
          </a:xfrm>
        </p:spPr>
        <p:txBody>
          <a:bodyPr>
            <a:normAutofit fontScale="90000"/>
          </a:bodyPr>
          <a:lstStyle/>
          <a:p>
            <a:pPr algn="ctr"/>
            <a:r>
              <a:rPr lang="en-US" b="1" dirty="0"/>
              <a:t>“Anti-truncations” – Seed Outside Fundamental Sector</a:t>
            </a:r>
          </a:p>
        </p:txBody>
      </p:sp>
      <p:sp>
        <p:nvSpPr>
          <p:cNvPr id="3" name="Content Placeholder 2">
            <a:extLst>
              <a:ext uri="{FF2B5EF4-FFF2-40B4-BE49-F238E27FC236}">
                <a16:creationId xmlns:a16="http://schemas.microsoft.com/office/drawing/2014/main" id="{BE6A1396-698D-8DAD-3E49-4E8C69889082}"/>
              </a:ext>
            </a:extLst>
          </p:cNvPr>
          <p:cNvSpPr>
            <a:spLocks noGrp="1"/>
          </p:cNvSpPr>
          <p:nvPr>
            <p:ph idx="1"/>
          </p:nvPr>
        </p:nvSpPr>
        <p:spPr>
          <a:xfrm>
            <a:off x="271605" y="733331"/>
            <a:ext cx="11648789" cy="950614"/>
          </a:xfrm>
        </p:spPr>
        <p:txBody>
          <a:bodyPr>
            <a:normAutofit fontScale="85000" lnSpcReduction="10000"/>
          </a:bodyPr>
          <a:lstStyle/>
          <a:p>
            <a:pPr marL="0" indent="0">
              <a:buNone/>
            </a:pPr>
            <a:r>
              <a:rPr lang="en-US" dirty="0"/>
              <a:t>Examples: [8], </a:t>
            </a:r>
            <a:r>
              <a:rPr lang="en-US" baseline="-25000" dirty="0"/>
              <a:t>&lt;</a:t>
            </a:r>
            <a:r>
              <a:rPr lang="en-US" b="1" baseline="-25000" dirty="0">
                <a:solidFill>
                  <a:schemeClr val="accent1">
                    <a:lumMod val="75000"/>
                  </a:schemeClr>
                </a:solidFill>
              </a:rPr>
              <a:t>2</a:t>
            </a:r>
            <a:r>
              <a:rPr lang="en-US" baseline="-25000" dirty="0"/>
              <a:t>&gt;</a:t>
            </a:r>
            <a:r>
              <a:rPr lang="en-US" dirty="0"/>
              <a:t>(16)</a:t>
            </a:r>
            <a:r>
              <a:rPr lang="en-US" baseline="-25000" dirty="0"/>
              <a:t>&lt;</a:t>
            </a:r>
            <a:r>
              <a:rPr lang="en-US" b="1" baseline="-25000" dirty="0">
                <a:solidFill>
                  <a:srgbClr val="FF0000"/>
                </a:solidFill>
              </a:rPr>
              <a:t>2</a:t>
            </a:r>
            <a:r>
              <a:rPr lang="en-US" baseline="-25000" dirty="0"/>
              <a:t>&gt; </a:t>
            </a:r>
            <a:r>
              <a:rPr lang="en-US" dirty="0"/>
              <a:t>Truncated octagons: </a:t>
            </a:r>
            <a:r>
              <a:rPr lang="en-US" dirty="0">
                <a:hlinkClick r:id="rId2"/>
              </a:rPr>
              <a:t>0</a:t>
            </a:r>
            <a:r>
              <a:rPr lang="en-US" dirty="0"/>
              <a:t> | </a:t>
            </a:r>
            <a:r>
              <a:rPr lang="en-US" dirty="0">
                <a:hlinkClick r:id="rId3"/>
              </a:rPr>
              <a:t>1/2</a:t>
            </a:r>
            <a:r>
              <a:rPr lang="en-US" dirty="0"/>
              <a:t> | </a:t>
            </a:r>
            <a:r>
              <a:rPr lang="en-US" dirty="0">
                <a:hlinkClick r:id="rId4"/>
              </a:rPr>
              <a:t>1</a:t>
            </a:r>
            <a:r>
              <a:rPr lang="en-US" dirty="0"/>
              <a:t> | </a:t>
            </a:r>
            <a:r>
              <a:rPr lang="en-US" dirty="0">
                <a:hlinkClick r:id="rId5"/>
              </a:rPr>
              <a:t>3/2</a:t>
            </a:r>
            <a:r>
              <a:rPr lang="en-US" dirty="0"/>
              <a:t> | </a:t>
            </a:r>
            <a:r>
              <a:rPr lang="en-US" dirty="0">
                <a:hlinkClick r:id="rId6"/>
              </a:rPr>
              <a:t>2</a:t>
            </a:r>
            <a:r>
              <a:rPr lang="en-US" dirty="0"/>
              <a:t> | </a:t>
            </a:r>
            <a:r>
              <a:rPr lang="en-US" dirty="0">
                <a:hlinkClick r:id="rId7"/>
              </a:rPr>
              <a:t>5/2</a:t>
            </a:r>
            <a:r>
              <a:rPr lang="en-US" dirty="0"/>
              <a:t> | </a:t>
            </a:r>
            <a:r>
              <a:rPr lang="en-US" dirty="0">
                <a:hlinkClick r:id="rId8"/>
              </a:rPr>
              <a:t>3</a:t>
            </a:r>
            <a:r>
              <a:rPr lang="en-US" dirty="0"/>
              <a:t> | </a:t>
            </a:r>
            <a:r>
              <a:rPr lang="en-US" dirty="0">
                <a:hlinkClick r:id="rId9"/>
              </a:rPr>
              <a:t>7/2</a:t>
            </a:r>
            <a:r>
              <a:rPr lang="en-US" dirty="0"/>
              <a:t> | </a:t>
            </a:r>
            <a:r>
              <a:rPr lang="en-US" dirty="0">
                <a:hlinkClick r:id="rId10"/>
              </a:rPr>
              <a:t>4</a:t>
            </a:r>
            <a:r>
              <a:rPr lang="en-US" dirty="0"/>
              <a:t> | </a:t>
            </a:r>
            <a:r>
              <a:rPr lang="en-US" dirty="0">
                <a:hlinkClick r:id="rId11"/>
              </a:rPr>
              <a:t>9/2</a:t>
            </a:r>
            <a:endParaRPr lang="en-US" dirty="0"/>
          </a:p>
          <a:p>
            <a:pPr marL="0" indent="0">
              <a:buNone/>
            </a:pPr>
            <a:r>
              <a:rPr lang="en-US" dirty="0"/>
              <a:t>Note: </a:t>
            </a:r>
            <a:r>
              <a:rPr lang="en-US" i="1" dirty="0"/>
              <a:t>Vertices may coincide when seed is positioned on a virtual mirror.</a:t>
            </a:r>
          </a:p>
        </p:txBody>
      </p:sp>
      <p:pic>
        <p:nvPicPr>
          <p:cNvPr id="9" name="Picture 8">
            <a:extLst>
              <a:ext uri="{FF2B5EF4-FFF2-40B4-BE49-F238E27FC236}">
                <a16:creationId xmlns:a16="http://schemas.microsoft.com/office/drawing/2014/main" id="{7A1EF736-CDB8-5A4E-E8A1-823286869D56}"/>
              </a:ext>
            </a:extLst>
          </p:cNvPr>
          <p:cNvPicPr>
            <a:picLocks noChangeAspect="1"/>
          </p:cNvPicPr>
          <p:nvPr/>
        </p:nvPicPr>
        <p:blipFill>
          <a:blip r:embed="rId12"/>
          <a:stretch>
            <a:fillRect/>
          </a:stretch>
        </p:blipFill>
        <p:spPr>
          <a:xfrm>
            <a:off x="1100693" y="1683945"/>
            <a:ext cx="8242484" cy="4949360"/>
          </a:xfrm>
          <a:prstGeom prst="rect">
            <a:avLst/>
          </a:prstGeom>
        </p:spPr>
      </p:pic>
    </p:spTree>
    <p:extLst>
      <p:ext uri="{BB962C8B-B14F-4D97-AF65-F5344CB8AC3E}">
        <p14:creationId xmlns:p14="http://schemas.microsoft.com/office/powerpoint/2010/main" val="83635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09861-14CA-13F8-89FD-966CF47C68C3}"/>
              </a:ext>
            </a:extLst>
          </p:cNvPr>
          <p:cNvSpPr>
            <a:spLocks noGrp="1"/>
          </p:cNvSpPr>
          <p:nvPr>
            <p:ph type="title"/>
          </p:nvPr>
        </p:nvSpPr>
        <p:spPr>
          <a:xfrm>
            <a:off x="838200" y="199177"/>
            <a:ext cx="10515600" cy="481860"/>
          </a:xfrm>
        </p:spPr>
        <p:txBody>
          <a:bodyPr>
            <a:normAutofit fontScale="90000"/>
          </a:bodyPr>
          <a:lstStyle/>
          <a:p>
            <a:pPr algn="ctr"/>
            <a:r>
              <a:rPr lang="en-US" b="1" dirty="0"/>
              <a:t>Isogonal / Isotoxal Starry Polygons t’{</a:t>
            </a:r>
            <a:r>
              <a:rPr lang="en-US" b="1" i="1" dirty="0"/>
              <a:t>p</a:t>
            </a:r>
            <a:r>
              <a:rPr lang="en-US" b="1" dirty="0"/>
              <a:t>/</a:t>
            </a:r>
            <a:r>
              <a:rPr lang="en-US" b="1" i="1" dirty="0"/>
              <a:t>q</a:t>
            </a:r>
            <a:r>
              <a:rPr lang="en-US" b="1" dirty="0"/>
              <a:t>}</a:t>
            </a:r>
          </a:p>
        </p:txBody>
      </p:sp>
      <p:sp>
        <p:nvSpPr>
          <p:cNvPr id="3" name="Content Placeholder 2">
            <a:extLst>
              <a:ext uri="{FF2B5EF4-FFF2-40B4-BE49-F238E27FC236}">
                <a16:creationId xmlns:a16="http://schemas.microsoft.com/office/drawing/2014/main" id="{C5746DC5-BF5C-A91C-677A-E98949121F74}"/>
              </a:ext>
            </a:extLst>
          </p:cNvPr>
          <p:cNvSpPr>
            <a:spLocks noGrp="1"/>
          </p:cNvSpPr>
          <p:nvPr>
            <p:ph idx="1"/>
          </p:nvPr>
        </p:nvSpPr>
        <p:spPr>
          <a:xfrm>
            <a:off x="258779" y="800100"/>
            <a:ext cx="11095021" cy="965326"/>
          </a:xfrm>
        </p:spPr>
        <p:txBody>
          <a:bodyPr>
            <a:normAutofit/>
          </a:bodyPr>
          <a:lstStyle/>
          <a:p>
            <a:pPr marL="0" indent="0">
              <a:buNone/>
            </a:pPr>
            <a:r>
              <a:rPr lang="en-US" sz="2000" dirty="0">
                <a:hlinkClick r:id="rId2"/>
              </a:rPr>
              <a:t>Branko Grünbaum</a:t>
            </a:r>
            <a:r>
              <a:rPr lang="en-US" sz="2000" dirty="0"/>
              <a:t>, </a:t>
            </a:r>
            <a:r>
              <a:rPr lang="en-US" sz="2000" i="1" dirty="0">
                <a:hlinkClick r:id="rId3"/>
              </a:rPr>
              <a:t>Metamorphoses of Polygons</a:t>
            </a:r>
            <a:r>
              <a:rPr lang="en-US" sz="2000" dirty="0"/>
              <a:t>, </a:t>
            </a:r>
            <a:r>
              <a:rPr lang="en-US" sz="2000" i="1" dirty="0">
                <a:hlinkClick r:id="rId4"/>
              </a:rPr>
              <a:t>The Lighter Side of Mathematics</a:t>
            </a:r>
            <a:r>
              <a:rPr lang="en-US" sz="2000" dirty="0"/>
              <a:t>, 1994</a:t>
            </a:r>
          </a:p>
          <a:p>
            <a:pPr marL="0" indent="0">
              <a:buNone/>
            </a:pPr>
            <a:r>
              <a:rPr lang="en-US" sz="2000" b="1" dirty="0"/>
              <a:t>Isogonal </a:t>
            </a:r>
            <a:r>
              <a:rPr lang="en-US" sz="2000" dirty="0"/>
              <a:t>(vertex-transitive, 2 edge types) polygons and i</a:t>
            </a:r>
            <a:r>
              <a:rPr lang="en-US" sz="2000" b="1" dirty="0"/>
              <a:t>sotoxal</a:t>
            </a:r>
            <a:r>
              <a:rPr lang="en-US" sz="2000" dirty="0"/>
              <a:t> (duals, edge-transitive, 2 vertex types)</a:t>
            </a:r>
          </a:p>
        </p:txBody>
      </p:sp>
      <p:pic>
        <p:nvPicPr>
          <p:cNvPr id="7" name="Picture 6">
            <a:extLst>
              <a:ext uri="{FF2B5EF4-FFF2-40B4-BE49-F238E27FC236}">
                <a16:creationId xmlns:a16="http://schemas.microsoft.com/office/drawing/2014/main" id="{55C38281-3962-45F5-A0E4-C185757FA163}"/>
              </a:ext>
            </a:extLst>
          </p:cNvPr>
          <p:cNvPicPr>
            <a:picLocks noChangeAspect="1"/>
          </p:cNvPicPr>
          <p:nvPr/>
        </p:nvPicPr>
        <p:blipFill>
          <a:blip r:embed="rId5"/>
          <a:stretch>
            <a:fillRect/>
          </a:stretch>
        </p:blipFill>
        <p:spPr>
          <a:xfrm>
            <a:off x="258779" y="2005438"/>
            <a:ext cx="3895333" cy="4840802"/>
          </a:xfrm>
          <a:prstGeom prst="rect">
            <a:avLst/>
          </a:prstGeom>
        </p:spPr>
      </p:pic>
      <p:pic>
        <p:nvPicPr>
          <p:cNvPr id="13" name="Picture 12">
            <a:extLst>
              <a:ext uri="{FF2B5EF4-FFF2-40B4-BE49-F238E27FC236}">
                <a16:creationId xmlns:a16="http://schemas.microsoft.com/office/drawing/2014/main" id="{D3DCE89E-034D-070F-FE74-D12C5F3C30F3}"/>
              </a:ext>
            </a:extLst>
          </p:cNvPr>
          <p:cNvPicPr>
            <a:picLocks noChangeAspect="1"/>
          </p:cNvPicPr>
          <p:nvPr/>
        </p:nvPicPr>
        <p:blipFill>
          <a:blip r:embed="rId6"/>
          <a:stretch>
            <a:fillRect/>
          </a:stretch>
        </p:blipFill>
        <p:spPr>
          <a:xfrm>
            <a:off x="4308021" y="2005438"/>
            <a:ext cx="2769590" cy="4708303"/>
          </a:xfrm>
          <a:prstGeom prst="rect">
            <a:avLst/>
          </a:prstGeom>
        </p:spPr>
      </p:pic>
      <p:pic>
        <p:nvPicPr>
          <p:cNvPr id="17" name="Picture 16">
            <a:extLst>
              <a:ext uri="{FF2B5EF4-FFF2-40B4-BE49-F238E27FC236}">
                <a16:creationId xmlns:a16="http://schemas.microsoft.com/office/drawing/2014/main" id="{1216B3C5-5E0F-D63B-8E29-F4E7A46F3DC8}"/>
              </a:ext>
            </a:extLst>
          </p:cNvPr>
          <p:cNvPicPr>
            <a:picLocks noChangeAspect="1"/>
          </p:cNvPicPr>
          <p:nvPr/>
        </p:nvPicPr>
        <p:blipFill>
          <a:blip r:embed="rId7"/>
          <a:stretch>
            <a:fillRect/>
          </a:stretch>
        </p:blipFill>
        <p:spPr>
          <a:xfrm>
            <a:off x="7441509" y="1884489"/>
            <a:ext cx="3912291" cy="4797298"/>
          </a:xfrm>
          <a:prstGeom prst="rect">
            <a:avLst/>
          </a:prstGeom>
        </p:spPr>
      </p:pic>
    </p:spTree>
    <p:extLst>
      <p:ext uri="{BB962C8B-B14F-4D97-AF65-F5344CB8AC3E}">
        <p14:creationId xmlns:p14="http://schemas.microsoft.com/office/powerpoint/2010/main" val="3817899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62B48-20B6-AEE5-4E2C-56981C6B1F5C}"/>
              </a:ext>
            </a:extLst>
          </p:cNvPr>
          <p:cNvSpPr>
            <a:spLocks noGrp="1"/>
          </p:cNvSpPr>
          <p:nvPr>
            <p:ph type="ctrTitle"/>
          </p:nvPr>
        </p:nvSpPr>
        <p:spPr>
          <a:xfrm>
            <a:off x="461727" y="39558"/>
            <a:ext cx="9844135" cy="811468"/>
          </a:xfrm>
        </p:spPr>
        <p:txBody>
          <a:bodyPr>
            <a:normAutofit/>
          </a:bodyPr>
          <a:lstStyle/>
          <a:p>
            <a:r>
              <a:rPr lang="en-US" sz="4000" b="1" dirty="0"/>
              <a:t>Isotoxal Polygons as Duals of Truncations</a:t>
            </a:r>
          </a:p>
        </p:txBody>
      </p:sp>
      <p:sp>
        <p:nvSpPr>
          <p:cNvPr id="3" name="Subtitle 2">
            <a:extLst>
              <a:ext uri="{FF2B5EF4-FFF2-40B4-BE49-F238E27FC236}">
                <a16:creationId xmlns:a16="http://schemas.microsoft.com/office/drawing/2014/main" id="{B1B267BD-25B1-959E-1CB6-8B009F6193EF}"/>
              </a:ext>
            </a:extLst>
          </p:cNvPr>
          <p:cNvSpPr>
            <a:spLocks noGrp="1"/>
          </p:cNvSpPr>
          <p:nvPr>
            <p:ph type="subTitle" idx="1"/>
          </p:nvPr>
        </p:nvSpPr>
        <p:spPr>
          <a:xfrm>
            <a:off x="461727" y="851026"/>
            <a:ext cx="10206273" cy="1195058"/>
          </a:xfrm>
        </p:spPr>
        <p:txBody>
          <a:bodyPr>
            <a:normAutofit fontScale="92500" lnSpcReduction="10000"/>
          </a:bodyPr>
          <a:lstStyle/>
          <a:p>
            <a:r>
              <a:rPr lang="en-US" b="1" dirty="0"/>
              <a:t>(Truncations) Isogonal </a:t>
            </a:r>
            <a:r>
              <a:rPr lang="en-US" dirty="0"/>
              <a:t>(vertex-transitive, 2 edge types) polygons, </a:t>
            </a:r>
            <a:r>
              <a:rPr lang="en-US" dirty="0">
                <a:hlinkClick r:id="rId2"/>
              </a:rPr>
              <a:t>t’{6}</a:t>
            </a:r>
            <a:endParaRPr lang="en-US" dirty="0"/>
          </a:p>
          <a:p>
            <a:r>
              <a:rPr lang="en-US" dirty="0"/>
              <a:t>Dual is </a:t>
            </a:r>
            <a:r>
              <a:rPr lang="en-US" b="1" dirty="0"/>
              <a:t>Isotoxal</a:t>
            </a:r>
            <a:r>
              <a:rPr lang="en-US" dirty="0"/>
              <a:t> (edge-transitive, 2 vertex types), </a:t>
            </a:r>
            <a:r>
              <a:rPr lang="en-US" dirty="0">
                <a:hlinkClick r:id="rId3"/>
              </a:rPr>
              <a:t>dt’{6}</a:t>
            </a:r>
            <a:endParaRPr lang="en-US" dirty="0"/>
          </a:p>
          <a:p>
            <a:r>
              <a:rPr lang="en-US" i="1" dirty="0"/>
              <a:t>Incidence matrices can show the 2 edge or vertex types in a 3x3 matrix.</a:t>
            </a:r>
          </a:p>
        </p:txBody>
      </p:sp>
      <p:pic>
        <p:nvPicPr>
          <p:cNvPr id="11" name="Picture 10">
            <a:extLst>
              <a:ext uri="{FF2B5EF4-FFF2-40B4-BE49-F238E27FC236}">
                <a16:creationId xmlns:a16="http://schemas.microsoft.com/office/drawing/2014/main" id="{6F48F933-77F7-552E-90AA-58B0DF097FF2}"/>
              </a:ext>
            </a:extLst>
          </p:cNvPr>
          <p:cNvPicPr>
            <a:picLocks noChangeAspect="1"/>
          </p:cNvPicPr>
          <p:nvPr/>
        </p:nvPicPr>
        <p:blipFill>
          <a:blip r:embed="rId4"/>
          <a:stretch>
            <a:fillRect/>
          </a:stretch>
        </p:blipFill>
        <p:spPr>
          <a:xfrm>
            <a:off x="1579240" y="2046084"/>
            <a:ext cx="9033520" cy="4650136"/>
          </a:xfrm>
          <a:prstGeom prst="rect">
            <a:avLst/>
          </a:prstGeom>
        </p:spPr>
      </p:pic>
    </p:spTree>
    <p:extLst>
      <p:ext uri="{BB962C8B-B14F-4D97-AF65-F5344CB8AC3E}">
        <p14:creationId xmlns:p14="http://schemas.microsoft.com/office/powerpoint/2010/main" val="208471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2B6E-2794-AA12-63BA-C17420057710}"/>
              </a:ext>
            </a:extLst>
          </p:cNvPr>
          <p:cNvSpPr>
            <a:spLocks noGrp="1"/>
          </p:cNvSpPr>
          <p:nvPr>
            <p:ph type="ctrTitle"/>
          </p:nvPr>
        </p:nvSpPr>
        <p:spPr>
          <a:xfrm>
            <a:off x="1276539" y="63375"/>
            <a:ext cx="10302843" cy="697116"/>
          </a:xfrm>
        </p:spPr>
        <p:txBody>
          <a:bodyPr>
            <a:noAutofit/>
          </a:bodyPr>
          <a:lstStyle/>
          <a:p>
            <a:r>
              <a:rPr lang="en-US" sz="4000" b="1" dirty="0"/>
              <a:t>Rank-3</a:t>
            </a:r>
            <a:r>
              <a:rPr lang="en-US" sz="4400" b="1" dirty="0"/>
              <a:t> Kaleidoscopic Uniform Constructions</a:t>
            </a:r>
          </a:p>
        </p:txBody>
      </p:sp>
      <p:sp>
        <p:nvSpPr>
          <p:cNvPr id="3" name="Subtitle 2">
            <a:extLst>
              <a:ext uri="{FF2B5EF4-FFF2-40B4-BE49-F238E27FC236}">
                <a16:creationId xmlns:a16="http://schemas.microsoft.com/office/drawing/2014/main" id="{9442359A-0A2E-A7D5-4A52-B964ADACFF4D}"/>
              </a:ext>
            </a:extLst>
          </p:cNvPr>
          <p:cNvSpPr>
            <a:spLocks noGrp="1"/>
          </p:cNvSpPr>
          <p:nvPr>
            <p:ph type="subTitle" idx="1"/>
          </p:nvPr>
        </p:nvSpPr>
        <p:spPr>
          <a:xfrm>
            <a:off x="660903" y="688064"/>
            <a:ext cx="11434527" cy="2172832"/>
          </a:xfrm>
        </p:spPr>
        <p:txBody>
          <a:bodyPr>
            <a:normAutofit fontScale="92500"/>
          </a:bodyPr>
          <a:lstStyle/>
          <a:p>
            <a:pPr algn="l"/>
            <a:r>
              <a:rPr lang="en-US" dirty="0"/>
              <a:t>Coxeter diagram: O—</a:t>
            </a:r>
            <a:r>
              <a:rPr lang="en-US" i="1" dirty="0"/>
              <a:t>p</a:t>
            </a:r>
            <a:r>
              <a:rPr lang="en-US" dirty="0"/>
              <a:t>—O—</a:t>
            </a:r>
            <a:r>
              <a:rPr lang="en-US" i="1" dirty="0"/>
              <a:t>q</a:t>
            </a:r>
            <a:r>
              <a:rPr lang="en-US" dirty="0"/>
              <a:t>—O, bracket notation [</a:t>
            </a:r>
            <a:r>
              <a:rPr lang="en-US" i="1" dirty="0" err="1"/>
              <a:t>p</a:t>
            </a:r>
            <a:r>
              <a:rPr lang="en-US" dirty="0" err="1"/>
              <a:t>,</a:t>
            </a:r>
            <a:r>
              <a:rPr lang="en-US" i="1" dirty="0" err="1"/>
              <a:t>q</a:t>
            </a:r>
            <a:r>
              <a:rPr lang="en-US" dirty="0"/>
              <a:t>] and incidence notation </a:t>
            </a:r>
            <a:r>
              <a:rPr lang="en-US" b="1" baseline="-25000" dirty="0"/>
              <a:t>2</a:t>
            </a:r>
            <a:r>
              <a:rPr lang="en-US" dirty="0"/>
              <a:t>(2</a:t>
            </a:r>
            <a:r>
              <a:rPr lang="en-US" i="1" dirty="0"/>
              <a:t>p</a:t>
            </a:r>
            <a:r>
              <a:rPr lang="en-US" dirty="0"/>
              <a:t>)</a:t>
            </a:r>
            <a:r>
              <a:rPr lang="en-US" b="1" baseline="-25000" dirty="0"/>
              <a:t>2</a:t>
            </a:r>
            <a:r>
              <a:rPr lang="en-US" dirty="0"/>
              <a:t>(2</a:t>
            </a:r>
            <a:r>
              <a:rPr lang="en-US" i="1" dirty="0"/>
              <a:t>q</a:t>
            </a:r>
            <a:r>
              <a:rPr lang="en-US" dirty="0"/>
              <a:t>)</a:t>
            </a:r>
            <a:r>
              <a:rPr lang="en-US" b="1" baseline="-25000" dirty="0"/>
              <a:t>2</a:t>
            </a:r>
            <a:r>
              <a:rPr lang="en-US" dirty="0"/>
              <a:t>.</a:t>
            </a:r>
          </a:p>
          <a:p>
            <a:pPr algn="l"/>
            <a:r>
              <a:rPr lang="en-US" dirty="0"/>
              <a:t>They are constructed by 3 mirror generators corresponding to the 3 nodes, index {0,1,2}.</a:t>
            </a:r>
            <a:br>
              <a:rPr lang="en-US" dirty="0"/>
            </a:br>
            <a:r>
              <a:rPr lang="en-US" b="1" dirty="0"/>
              <a:t>Finite</a:t>
            </a:r>
            <a:r>
              <a:rPr lang="en-US" dirty="0"/>
              <a:t> forms include polyhedral groups [3,3], [3,4], [3,5], 1/</a:t>
            </a:r>
            <a:r>
              <a:rPr lang="en-US" i="1" dirty="0"/>
              <a:t>p</a:t>
            </a:r>
            <a:r>
              <a:rPr lang="en-US" dirty="0"/>
              <a:t>+1/</a:t>
            </a:r>
            <a:r>
              <a:rPr lang="en-US" i="1" dirty="0"/>
              <a:t>q</a:t>
            </a:r>
            <a:r>
              <a:rPr lang="en-US" dirty="0"/>
              <a:t>&lt;1/2.</a:t>
            </a:r>
            <a:br>
              <a:rPr lang="en-US" dirty="0"/>
            </a:br>
            <a:r>
              <a:rPr lang="en-US" b="1" dirty="0"/>
              <a:t>Euclidean</a:t>
            </a:r>
            <a:r>
              <a:rPr lang="en-US" dirty="0"/>
              <a:t> forms are [4,4], and [3,6],                                      1/</a:t>
            </a:r>
            <a:r>
              <a:rPr lang="en-US" i="1" dirty="0"/>
              <a:t>p</a:t>
            </a:r>
            <a:r>
              <a:rPr lang="en-US" dirty="0"/>
              <a:t>+1/</a:t>
            </a:r>
            <a:r>
              <a:rPr lang="en-US" i="1" dirty="0"/>
              <a:t>q</a:t>
            </a:r>
            <a:r>
              <a:rPr lang="en-US" dirty="0"/>
              <a:t>=1/2. </a:t>
            </a:r>
            <a:br>
              <a:rPr lang="en-US" dirty="0"/>
            </a:br>
            <a:r>
              <a:rPr lang="en-US" b="1" dirty="0"/>
              <a:t>Hyperbolic</a:t>
            </a:r>
            <a:r>
              <a:rPr lang="en-US" dirty="0"/>
              <a:t> forms include [4,5], [3,7], [5,5], …   [</a:t>
            </a:r>
            <a:r>
              <a:rPr lang="en-US" i="1" dirty="0" err="1"/>
              <a:t>p</a:t>
            </a:r>
            <a:r>
              <a:rPr lang="en-US" dirty="0" err="1"/>
              <a:t>,</a:t>
            </a:r>
            <a:r>
              <a:rPr lang="en-US" i="1" dirty="0" err="1"/>
              <a:t>q</a:t>
            </a:r>
            <a:r>
              <a:rPr lang="en-US" dirty="0"/>
              <a:t>] with 1/</a:t>
            </a:r>
            <a:r>
              <a:rPr lang="en-US" i="1" dirty="0"/>
              <a:t>p</a:t>
            </a:r>
            <a:r>
              <a:rPr lang="en-US" dirty="0"/>
              <a:t>+1/</a:t>
            </a:r>
            <a:r>
              <a:rPr lang="en-US" i="1" dirty="0"/>
              <a:t>q</a:t>
            </a:r>
            <a:r>
              <a:rPr lang="en-US" dirty="0"/>
              <a:t>&gt;1/2</a:t>
            </a:r>
          </a:p>
          <a:p>
            <a:pPr algn="l"/>
            <a:r>
              <a:rPr lang="en-US" dirty="0"/>
              <a:t>There are 7 ring permutations that generate uniform polyhedra or tilings.</a:t>
            </a:r>
          </a:p>
          <a:p>
            <a:pPr algn="l"/>
            <a:endParaRPr lang="en-US" dirty="0"/>
          </a:p>
        </p:txBody>
      </p:sp>
      <p:pic>
        <p:nvPicPr>
          <p:cNvPr id="9" name="Picture 8">
            <a:extLst>
              <a:ext uri="{FF2B5EF4-FFF2-40B4-BE49-F238E27FC236}">
                <a16:creationId xmlns:a16="http://schemas.microsoft.com/office/drawing/2014/main" id="{10C12CBE-EA48-9912-CB22-C966AA89FED8}"/>
              </a:ext>
            </a:extLst>
          </p:cNvPr>
          <p:cNvPicPr>
            <a:picLocks noChangeAspect="1"/>
          </p:cNvPicPr>
          <p:nvPr/>
        </p:nvPicPr>
        <p:blipFill>
          <a:blip r:embed="rId2"/>
          <a:stretch>
            <a:fillRect/>
          </a:stretch>
        </p:blipFill>
        <p:spPr>
          <a:xfrm>
            <a:off x="1937101" y="2860896"/>
            <a:ext cx="7134471" cy="3766574"/>
          </a:xfrm>
          <a:prstGeom prst="rect">
            <a:avLst/>
          </a:prstGeom>
        </p:spPr>
      </p:pic>
    </p:spTree>
    <p:extLst>
      <p:ext uri="{BB962C8B-B14F-4D97-AF65-F5344CB8AC3E}">
        <p14:creationId xmlns:p14="http://schemas.microsoft.com/office/powerpoint/2010/main" val="77405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TotalTime>
  <Words>1720</Words>
  <Application>Microsoft Office PowerPoint</Application>
  <PresentationFormat>Widescreen</PresentationFormat>
  <Paragraphs>109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 Kaleidoscopic Constructions by Rotational Generators MAA NCS - Spring 2026 talk, March 28, 2026 Tom Ruen, Email: tomruen@gmail.com, Web: http://roice3.org/ruen/</vt:lpstr>
      <vt:lpstr>Reflectional Kaleidoscopes</vt:lpstr>
      <vt:lpstr>Rank-2 Reflectional Kaleidoscopes – Sector Domains</vt:lpstr>
      <vt:lpstr>Rank 2 Kaleidoscope: Isogonal Polygons</vt:lpstr>
      <vt:lpstr>Symmetry Doubling – Fundamental Domain Bisected</vt:lpstr>
      <vt:lpstr>“Anti-truncations” – Seed Outside Fundamental Sector</vt:lpstr>
      <vt:lpstr>Isogonal / Isotoxal Starry Polygons t’{p/q}</vt:lpstr>
      <vt:lpstr>Isotoxal Polygons as Duals of Truncations</vt:lpstr>
      <vt:lpstr>Rank-3 Kaleidoscopic Uniform Constructions</vt:lpstr>
      <vt:lpstr>Uniform Polyhedra in Cube/Octahedral Family</vt:lpstr>
      <vt:lpstr>KaleidoTile Software</vt:lpstr>
      <vt:lpstr>Rotational Generators via 3 Reflections</vt:lpstr>
      <vt:lpstr>What are these rank-2 signatures? p(g)r</vt:lpstr>
      <vt:lpstr>Regular Complex Polygons</vt:lpstr>
      <vt:lpstr>Regular Complex Apeirogons</vt:lpstr>
      <vt:lpstr>Varied Presentations of Rotational Edges</vt:lpstr>
      <vt:lpstr>Truncations of Complex Apeirogons</vt:lpstr>
      <vt:lpstr>Dual of Truncations are Isotoxal Apeirogons</vt:lpstr>
      <vt:lpstr>Rotational Stick Figures</vt:lpstr>
      <vt:lpstr>Cone Points– sector repeated by rotation</vt:lpstr>
      <vt:lpstr>Rank-3 Rotational Generators (future)</vt:lpstr>
      <vt:lpstr>Apps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Ruen</dc:creator>
  <cp:lastModifiedBy>Tom Ruen</cp:lastModifiedBy>
  <cp:revision>64</cp:revision>
  <dcterms:created xsi:type="dcterms:W3CDTF">2026-03-26T18:03:36Z</dcterms:created>
  <dcterms:modified xsi:type="dcterms:W3CDTF">2026-03-28T00:04:44Z</dcterms:modified>
</cp:coreProperties>
</file>