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68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9F1BA-1D3D-6F90-FFAF-8F9EF0189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48A9D-C257-ACC5-ED27-EDBF8B4D1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23377-00EE-8FFF-9240-1EF66686D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9FEF-7E58-4BE2-8F74-3CA8950B944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B4CCE-1106-D22F-D69E-D62DDAFA5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FB264-E5C4-19D2-1489-E59432853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CF066-78E6-4FEA-9084-2C08050B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7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D1A15-7342-15B7-CBE0-B5B9B22C7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779E1A-A2D1-9EE4-9678-83547D209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F1EC6-C6C8-91A7-4AB0-1B4EDD914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9FEF-7E58-4BE2-8F74-3CA8950B944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6E60F-3CE9-DA66-4112-E747E489E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A9E58-7C68-1546-7649-8DB6AFD6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CF066-78E6-4FEA-9084-2C08050B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9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4FE437-C8B7-D9E5-2973-CE46A255AA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132F4-A7E5-FD7B-C1C1-979406843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AE64D-A239-13F4-FCCC-523183946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9FEF-7E58-4BE2-8F74-3CA8950B944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C61A1-5138-F6F2-11D6-56802A14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60B52-E962-A60E-C2FD-36156A32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CF066-78E6-4FEA-9084-2C08050B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2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9FD3A-3CEC-02AF-6E08-5FD6DCFDE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DEB81-CF75-D078-9B5C-1AD73F066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9668D-FF1F-59CC-E209-0BC5118B1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9FEF-7E58-4BE2-8F74-3CA8950B944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08859-1144-4097-7850-288A57282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8DE5F3-BA32-AECE-5AE4-F1B5EBADD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CF066-78E6-4FEA-9084-2C08050B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7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7089E-DC85-5F95-ED1A-24B9B68A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6DEF1-689C-F5ED-8E5E-43404DE97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33C9E-C8C6-5654-E941-A2ECD0D4A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9FEF-7E58-4BE2-8F74-3CA8950B944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E96F3-B974-F0AC-9152-93422EE42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3CD8E-4462-8E64-82F5-47F6CE2C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CF066-78E6-4FEA-9084-2C08050B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28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F141D-E22E-4239-7CA1-6A372CA4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15BAF-6587-6B1E-DF95-9A791C359D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87316-E97B-716E-E6D6-CC6A2FEDF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91329-9633-6B31-C16C-33A8A382C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9FEF-7E58-4BE2-8F74-3CA8950B944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17EB1-308B-029A-6EFA-2492F3C2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EB09C-4844-FB14-1245-ABC520487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CF066-78E6-4FEA-9084-2C08050B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4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3D593-C03A-5438-9235-F031B416F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FA82-F5FB-8CF6-FC26-A9C931A09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B1888-9F84-F9DD-A960-E1F60D592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AC484D-8C26-A48B-4B81-518A3DBF1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91FF62-4335-0213-6B87-C69DC553F9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843A79-F960-3D26-CE4E-921F45946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9FEF-7E58-4BE2-8F74-3CA8950B944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8C04F8-647B-BD3C-BFA1-A35BAD935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43FC2B-FCFA-C074-5052-576BEA0C7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CF066-78E6-4FEA-9084-2C08050B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8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5FBD1-CB41-7B55-3476-20BBBE45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226830-1D96-2851-1278-3B105352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9FEF-7E58-4BE2-8F74-3CA8950B944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6DB3D-13CF-72E7-E347-101803D2E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56048-17AF-91C3-9516-A3BEA45D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CF066-78E6-4FEA-9084-2C08050B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8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3F861E-F8AC-8BE9-A121-A7C53FEA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9FEF-7E58-4BE2-8F74-3CA8950B944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52A6C-88D7-DF57-DBB9-BC5492D89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B97FD-B0CC-A627-EC3C-DD4914B6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CF066-78E6-4FEA-9084-2C08050B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37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21AA-1BE0-8C2F-FDA9-B7FA5A1D3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BEB04-AE1B-6591-580A-DB1998F33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A0583-6995-82D1-FD48-B22995BC7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8864D-A525-B744-7BC6-91B6BE4AA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9FEF-7E58-4BE2-8F74-3CA8950B944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8CD5E-2F97-8447-C03D-01AA42287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FEB7B-41A3-4B11-49C2-979B5808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CF066-78E6-4FEA-9084-2C08050B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57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20DDA-C81F-C75F-2658-FC534F99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CD2FBC-AA8B-F91A-F9A7-05297CB8A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78653-BFBE-3010-F265-638772E36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4EAC7F-CF27-7603-1485-7C90C4BEB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9FEF-7E58-4BE2-8F74-3CA8950B944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65334-C740-9716-94AE-7E5B0E781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807D41-A6AC-D35B-0AA8-01582F5DA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CF066-78E6-4FEA-9084-2C08050B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9C3478-A39E-C2C5-CDA2-0F298395D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AD44D-F15C-3FB7-2424-59357E3E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D6288-E0B4-05A2-2DC8-D1467DE13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29FEF-7E58-4BE2-8F74-3CA8950B9447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3CE71-1146-2BD6-07AD-250AF84B38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28F07-5ACE-7BEF-4E28-F5B83276F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CF066-78E6-4FEA-9084-2C08050B0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6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roice3.org/ruen/" TargetMode="External"/><Relationship Id="rId2" Type="http://schemas.openxmlformats.org/officeDocument/2006/relationships/hyperlink" Target="mailto:tomruen@gmail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en.wikipedia.org/wiki/Configuration_(polytope)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mpound_of_five_octahedra" TargetMode="External"/><Relationship Id="rId2" Type="http://schemas.openxmlformats.org/officeDocument/2006/relationships/hyperlink" Target="https://en.wikipedia.org/wiki/Compound_of_five_cub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rtesian_product_of_graphs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s://en.wikipedia.org/wiki/Graph_produc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Lexicographic_product_of_graphs" TargetMode="External"/><Relationship Id="rId5" Type="http://schemas.openxmlformats.org/officeDocument/2006/relationships/hyperlink" Target="https://en.wikipedia.org/wiki/Strong_product_of_graphs" TargetMode="External"/><Relationship Id="rId4" Type="http://schemas.openxmlformats.org/officeDocument/2006/relationships/hyperlink" Target="https://en.wikipedia.org/wiki/Tensor_product_of_graph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amiltonian_path" TargetMode="External"/><Relationship Id="rId2" Type="http://schemas.openxmlformats.org/officeDocument/2006/relationships/hyperlink" Target="https://en.wikipedia.org/wiki/Circulant_grap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en.wikipedia.org/wiki/Complement_graph" TargetMode="External"/><Relationship Id="rId4" Type="http://schemas.openxmlformats.org/officeDocument/2006/relationships/hyperlink" Target="https://en.wikipedia.org/wiki/Complete_graph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awood_graph" TargetMode="External"/><Relationship Id="rId2" Type="http://schemas.openxmlformats.org/officeDocument/2006/relationships/hyperlink" Target="https://en.wikipedia.org/wiki/Bipartite_grap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5.png"/><Relationship Id="rId2" Type="http://schemas.openxmlformats.org/officeDocument/2006/relationships/hyperlink" Target="https://en.wikipedia.org/wiki/Complete_quadrangl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bendwavy.org/klitzing/explain/pg.htm" TargetMode="External"/><Relationship Id="rId7" Type="http://schemas.openxmlformats.org/officeDocument/2006/relationships/image" Target="../media/image38.gif"/><Relationship Id="rId2" Type="http://schemas.openxmlformats.org/officeDocument/2006/relationships/hyperlink" Target="https://en.wikipedia.org/wiki/Fano_plan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en.wikipedia.org/wiki/PG(3,2)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en.wikipedia.org/wiki/Platonic_solid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ar_polygon" TargetMode="External"/><Relationship Id="rId2" Type="http://schemas.openxmlformats.org/officeDocument/2006/relationships/hyperlink" Target="https://en.wikipedia.org/wiki/Regular_polyg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en.wikipedia.org/wiki/Pentagra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en.wikipedia.org/wiki/Kepler%E2%80%93Poinsot_polyhedron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n.wikipedia.org/wiki/Skew_apeirohedron#Regular_skew_apeirohedr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en.wikipedia.org/wiki/Star_polygon#Interiors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n.wikipedia.org/wiki/Petrie_dua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11C45-8438-5928-B784-DC1EEE4A0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16871"/>
            <a:ext cx="9946741" cy="19917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Regular Polygons and Polyhedra of the Fourth Kind</a:t>
            </a:r>
            <a:br>
              <a:rPr lang="en-US" b="1" dirty="0"/>
            </a:br>
            <a:r>
              <a:rPr lang="en-US" sz="2200" b="1" dirty="0"/>
              <a:t>MAA NCS/</a:t>
            </a:r>
            <a:r>
              <a:rPr lang="en-US" sz="2200" b="1" dirty="0" err="1"/>
              <a:t>MinnMATYC</a:t>
            </a:r>
            <a:r>
              <a:rPr lang="en-US" sz="2200" b="1" dirty="0"/>
              <a:t> Fall 2025 meeting, October 11, 2025</a:t>
            </a:r>
            <a:br>
              <a:rPr lang="en-US" sz="2200" b="1" dirty="0"/>
            </a:br>
            <a:r>
              <a:rPr lang="en-US" sz="2200" b="1" dirty="0"/>
              <a:t>Tom Ruen, Email: </a:t>
            </a:r>
            <a:r>
              <a:rPr lang="en-US" sz="2200" b="1" dirty="0">
                <a:hlinkClick r:id="rId2"/>
              </a:rPr>
              <a:t>tomruen@gmail.com</a:t>
            </a:r>
            <a:r>
              <a:rPr lang="en-US" sz="2200" b="1" dirty="0"/>
              <a:t>, Web: </a:t>
            </a:r>
            <a:r>
              <a:rPr lang="en-US" sz="2200" b="1" dirty="0">
                <a:hlinkClick r:id="rId3"/>
              </a:rPr>
              <a:t>http://roice3.org/ruen/</a:t>
            </a:r>
            <a:endParaRPr lang="en-US" sz="2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890F3-2582-9142-086B-45D477D29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834" y="2408222"/>
            <a:ext cx="10864158" cy="1548141"/>
          </a:xfrm>
        </p:spPr>
        <p:txBody>
          <a:bodyPr>
            <a:normAutofit fontScale="92500"/>
          </a:bodyPr>
          <a:lstStyle/>
          <a:p>
            <a:pPr algn="l"/>
            <a:r>
              <a:rPr lang="en-US" sz="1800" dirty="0"/>
              <a:t>Abstract: Regular polyhedra exhibit transitivity across vertices, edges, and faces, bounded by regular faces and vertex figures.  They occur in dual pairs, unless self-dual. Classical families include Platonic solids with regular convex faces (1st kind),  Kepler–</a:t>
            </a:r>
            <a:r>
              <a:rPr lang="en-US" sz="1800" dirty="0" err="1"/>
              <a:t>Poinsot</a:t>
            </a:r>
            <a:r>
              <a:rPr lang="en-US" sz="1800" dirty="0"/>
              <a:t> polyhedra with regular star faces (2nd kind), and Petrie–Coxeter with regular skew faces (3rd kind). We  propose a 4th kind, allowing faces and vertex figures to be symmetric graphs. Examples include polyhedra with faces  isomorphic to K₄ (skeletal 3-simplex), K₅ (skeletal 4-simplex), K₂,₂,₂ (skeletal octahedron), and 2C₃ (star of David). We  survey symmetric graphs up to 15 vertices as candidate faces for future regular polyhedra.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60513-1E4D-55E7-F7E8-94DD49290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75" y="3813948"/>
            <a:ext cx="11253457" cy="293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39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DDDB1-5B36-D095-CEDD-A544C9867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529" y="88703"/>
            <a:ext cx="10954693" cy="925285"/>
          </a:xfrm>
        </p:spPr>
        <p:txBody>
          <a:bodyPr/>
          <a:lstStyle/>
          <a:p>
            <a:r>
              <a:rPr lang="en-US" b="1" dirty="0"/>
              <a:t>Detour: Configuration matrix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5768A7-550C-FA03-BA9D-147A7A5FB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13989"/>
            <a:ext cx="9144000" cy="10773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</a:t>
            </a:r>
            <a:r>
              <a:rPr lang="en-US" dirty="0">
                <a:hlinkClick r:id="rId2"/>
              </a:rPr>
              <a:t>configuration matrix</a:t>
            </a:r>
            <a:r>
              <a:rPr lang="en-US" dirty="0"/>
              <a:t> for polyhedron counts vertices, edges, and faces on the diagonal and incidences off diagonal.</a:t>
            </a:r>
          </a:p>
          <a:p>
            <a:r>
              <a:rPr lang="en-US" dirty="0">
                <a:solidFill>
                  <a:srgbClr val="00B050"/>
                </a:solidFill>
              </a:rPr>
              <a:t>Lower left </a:t>
            </a:r>
            <a:r>
              <a:rPr lang="en-US" dirty="0"/>
              <a:t>counts vertices and edges of faces. </a:t>
            </a:r>
            <a:r>
              <a:rPr lang="en-US" dirty="0">
                <a:solidFill>
                  <a:srgbClr val="7030A0"/>
                </a:solidFill>
              </a:rPr>
              <a:t>Upper right </a:t>
            </a:r>
            <a:r>
              <a:rPr lang="en-US" dirty="0"/>
              <a:t>on vertex figure.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74703F-D59F-7E59-868F-69E3551CE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29" y="2261230"/>
            <a:ext cx="11144944" cy="450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36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9AB9B-84BA-B0A6-A954-F1991F680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819" y="0"/>
            <a:ext cx="11561274" cy="847875"/>
          </a:xfrm>
        </p:spPr>
        <p:txBody>
          <a:bodyPr>
            <a:noAutofit/>
          </a:bodyPr>
          <a:lstStyle/>
          <a:p>
            <a:r>
              <a:rPr lang="en-US" sz="5400" b="1" dirty="0"/>
              <a:t>Configurations of Kepler-</a:t>
            </a:r>
            <a:r>
              <a:rPr lang="en-US" sz="5400" b="1" dirty="0" err="1"/>
              <a:t>Poinsot</a:t>
            </a:r>
            <a:endParaRPr lang="en-US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641D1-7EC9-7254-24E2-45249A2C6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079" y="847875"/>
            <a:ext cx="10846052" cy="1388331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{5/2,5} and {5,5/2} have identical configuration matrices</a:t>
            </a:r>
          </a:p>
          <a:p>
            <a:r>
              <a:rPr lang="en-US" sz="3600" dirty="0"/>
              <a:t>Since pentagon {5} and pentagram {5/2} same structure!</a:t>
            </a:r>
          </a:p>
          <a:p>
            <a:r>
              <a:rPr lang="en-US" sz="3600" dirty="0"/>
              <a:t>Same 12 vertices, same 12 face planes, different 30 edges.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AC9BEE-F4EF-CFFC-AC20-E26B82CD6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454" y="2127563"/>
            <a:ext cx="8536747" cy="454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14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EACFA-63AB-2887-9F46-627CA639E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347" y="208231"/>
            <a:ext cx="9762653" cy="977774"/>
          </a:xfrm>
        </p:spPr>
        <p:txBody>
          <a:bodyPr/>
          <a:lstStyle/>
          <a:p>
            <a:r>
              <a:rPr lang="en-US" dirty="0"/>
              <a:t>A polyhedron of 4</a:t>
            </a:r>
            <a:r>
              <a:rPr lang="en-US" baseline="30000" dirty="0"/>
              <a:t>th</a:t>
            </a:r>
            <a:r>
              <a:rPr lang="en-US" dirty="0"/>
              <a:t> kind!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3ED43-8857-8287-2781-A822A3E0D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0657" y="1186005"/>
            <a:ext cx="11751397" cy="17020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Union of {5/2,5} and {5,5/2} gives us {K</a:t>
            </a:r>
            <a:r>
              <a:rPr lang="en-US" baseline="-25000" dirty="0"/>
              <a:t>5</a:t>
            </a:r>
            <a:r>
              <a:rPr lang="en-US" dirty="0"/>
              <a:t>,K</a:t>
            </a:r>
            <a:r>
              <a:rPr lang="en-US" baseline="-25000" dirty="0"/>
              <a:t>5</a:t>
            </a:r>
            <a:r>
              <a:rPr lang="en-US" dirty="0"/>
              <a:t>}?</a:t>
            </a:r>
          </a:p>
          <a:p>
            <a:r>
              <a:rPr lang="en-US" dirty="0"/>
              <a:t>Each “pentagonal” face is a complete graph, K</a:t>
            </a:r>
            <a:r>
              <a:rPr lang="en-US" baseline="-25000" dirty="0"/>
              <a:t>5</a:t>
            </a:r>
            <a:r>
              <a:rPr lang="en-US" dirty="0"/>
              <a:t>!</a:t>
            </a:r>
          </a:p>
          <a:p>
            <a:r>
              <a:rPr lang="en-US" dirty="0"/>
              <a:t>Edges (red/green) different length, but abstractly transitive, symmetry double to 240.</a:t>
            </a:r>
          </a:p>
          <a:p>
            <a:r>
              <a:rPr lang="en-US" dirty="0"/>
              <a:t>Full symmetry can be expressed in 6-dimension on 6-orthoplex, 4-simplex “faces”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B9C57-9A53-D9A7-CBBB-5B179E1AE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68" y="2888054"/>
            <a:ext cx="10641538" cy="39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33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FA798-E2D8-40EC-245C-AE0AA952E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535"/>
            <a:ext cx="9144000" cy="923453"/>
          </a:xfrm>
        </p:spPr>
        <p:txBody>
          <a:bodyPr/>
          <a:lstStyle/>
          <a:p>
            <a:r>
              <a:rPr lang="en-US" dirty="0"/>
              <a:t>Other examples?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C29D3-9778-CE98-8B51-329A40580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941" y="1086416"/>
            <a:ext cx="11199136" cy="2534970"/>
          </a:xfrm>
        </p:spPr>
        <p:txBody>
          <a:bodyPr>
            <a:noAutofit/>
          </a:bodyPr>
          <a:lstStyle/>
          <a:p>
            <a:r>
              <a:rPr lang="en-US" sz="3200" dirty="0"/>
              <a:t>A </a:t>
            </a:r>
            <a:r>
              <a:rPr lang="en-US" sz="3200" dirty="0">
                <a:hlinkClick r:id="rId2"/>
              </a:rPr>
              <a:t>compound of 5 cubes</a:t>
            </a:r>
            <a:r>
              <a:rPr lang="en-US" sz="3200" dirty="0"/>
              <a:t> exist on 20 vertices of dodecahedron.</a:t>
            </a:r>
          </a:p>
          <a:p>
            <a:r>
              <a:rPr lang="en-US" sz="3200" dirty="0"/>
              <a:t>It can be interpreted as a polyhedron with square faces and a double triangle vertex figure. {4,6/2} </a:t>
            </a:r>
          </a:p>
          <a:p>
            <a:r>
              <a:rPr lang="en-US" sz="3200" dirty="0"/>
              <a:t>Its dual, </a:t>
            </a:r>
            <a:r>
              <a:rPr lang="en-US" sz="3200" dirty="0">
                <a:hlinkClick r:id="rId3"/>
              </a:rPr>
              <a:t>compound of 5 octahedra</a:t>
            </a:r>
            <a:r>
              <a:rPr lang="en-US" sz="3200" dirty="0"/>
              <a:t> as {6/2,4}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81D5BD-1FA1-3B2F-619E-709CC7D2D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66" y="3097571"/>
            <a:ext cx="10954693" cy="357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00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7B16A-94D2-17A3-34DB-30050B9C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345"/>
          </a:xfrm>
        </p:spPr>
        <p:txBody>
          <a:bodyPr/>
          <a:lstStyle/>
          <a:p>
            <a:pPr algn="ctr"/>
            <a:r>
              <a:rPr lang="en-US" dirty="0"/>
              <a:t>Another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C927A-A43C-FF9F-E48B-9E57F429E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4471"/>
            <a:ext cx="10515600" cy="14605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 second level faceting of a dodecahedral skeleton produces a 20 vertex, 20 face self-dual polyhedron, with 12 edges per face and 120 total edges.</a:t>
            </a:r>
          </a:p>
          <a:p>
            <a:pPr marL="0" indent="0">
              <a:buNone/>
            </a:pPr>
            <a:r>
              <a:rPr lang="en-US" dirty="0"/>
              <a:t>The face is isomorphic to skeleton of octahedron, graph K</a:t>
            </a:r>
            <a:r>
              <a:rPr lang="en-US" baseline="-25000" dirty="0"/>
              <a:t>2,2,2</a:t>
            </a:r>
            <a:r>
              <a:rPr lang="en-US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C5C786-02FD-77E0-AB94-DA949A500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34" y="3261734"/>
            <a:ext cx="11706131" cy="289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59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A9D71-AA3E-6501-C593-40A787C3C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643"/>
            <a:ext cx="10515600" cy="787650"/>
          </a:xfrm>
        </p:spPr>
        <p:txBody>
          <a:bodyPr/>
          <a:lstStyle/>
          <a:p>
            <a:pPr algn="ctr"/>
            <a:r>
              <a:rPr lang="en-US" b="1" dirty="0"/>
              <a:t>Regular polyhedra of the 4</a:t>
            </a:r>
            <a:r>
              <a:rPr lang="en-US" b="1" baseline="30000" dirty="0"/>
              <a:t>th</a:t>
            </a:r>
            <a:r>
              <a:rPr lang="en-US" b="1" dirty="0"/>
              <a:t> kind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12C54-27A2-4691-F1E6-DE0163238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6294"/>
            <a:ext cx="10515600" cy="5280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These new polyhedra can be seen as rank 3 incidence structures composed of 1 transitivity class of vertex, edge, and face.</a:t>
            </a:r>
          </a:p>
          <a:p>
            <a:pPr marL="0" indent="0">
              <a:buNone/>
            </a:pPr>
            <a:r>
              <a:rPr lang="en-US" dirty="0"/>
              <a:t>Each edge has 2 vertices, and incident to 2 faces.</a:t>
            </a:r>
          </a:p>
          <a:p>
            <a:pPr marL="0" indent="0">
              <a:buNone/>
            </a:pPr>
            <a:r>
              <a:rPr lang="en-US" dirty="0"/>
              <a:t>Faces are graph: </a:t>
            </a:r>
            <a:r>
              <a:rPr lang="en-US" i="1" dirty="0"/>
              <a:t>a</a:t>
            </a:r>
            <a:r>
              <a:rPr lang="en-US" dirty="0"/>
              <a:t> vertices, </a:t>
            </a:r>
            <a:r>
              <a:rPr lang="en-US" i="1" dirty="0"/>
              <a:t>b</a:t>
            </a:r>
            <a:r>
              <a:rPr lang="en-US" dirty="0"/>
              <a:t> edges, degree 2</a:t>
            </a:r>
            <a:r>
              <a:rPr lang="en-US" i="1" dirty="0"/>
              <a:t>b</a:t>
            </a:r>
            <a:r>
              <a:rPr lang="en-US" dirty="0"/>
              <a:t>/</a:t>
            </a:r>
            <a:r>
              <a:rPr lang="en-US" i="1" dirty="0"/>
              <a:t>a</a:t>
            </a:r>
            <a:r>
              <a:rPr lang="en-US" dirty="0"/>
              <a:t>. (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i="1" baseline="-25000" dirty="0"/>
              <a:t>b</a:t>
            </a:r>
            <a:r>
              <a:rPr lang="en-US" baseline="-25000" dirty="0"/>
              <a:t>/</a:t>
            </a:r>
            <a:r>
              <a:rPr lang="en-US" i="1" baseline="-25000" dirty="0"/>
              <a:t>a</a:t>
            </a:r>
            <a:r>
              <a:rPr lang="en-US" dirty="0"/>
              <a:t> </a:t>
            </a:r>
            <a:r>
              <a:rPr lang="en-US" i="1" dirty="0"/>
              <a:t>b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Vertex figures are graphs: </a:t>
            </a:r>
            <a:r>
              <a:rPr lang="en-US" i="1" dirty="0"/>
              <a:t>c</a:t>
            </a:r>
            <a:r>
              <a:rPr lang="en-US" dirty="0"/>
              <a:t> edges, </a:t>
            </a:r>
            <a:r>
              <a:rPr lang="en-US" i="1" dirty="0"/>
              <a:t>d</a:t>
            </a:r>
            <a:r>
              <a:rPr lang="en-US" dirty="0"/>
              <a:t> faces, degree 2</a:t>
            </a:r>
            <a:r>
              <a:rPr lang="en-US" i="1" dirty="0"/>
              <a:t>d</a:t>
            </a:r>
            <a:r>
              <a:rPr lang="en-US" dirty="0"/>
              <a:t>/</a:t>
            </a:r>
            <a:r>
              <a:rPr lang="en-US" i="1" dirty="0"/>
              <a:t>c</a:t>
            </a:r>
            <a:r>
              <a:rPr lang="en-US" dirty="0"/>
              <a:t>. (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r>
              <a:rPr lang="en-US" i="1" baseline="-25000" dirty="0"/>
              <a:t>d</a:t>
            </a:r>
            <a:r>
              <a:rPr lang="en-US" baseline="-25000" dirty="0"/>
              <a:t>/</a:t>
            </a:r>
            <a:r>
              <a:rPr lang="en-US" i="1" baseline="-25000" dirty="0"/>
              <a:t>c</a:t>
            </a:r>
            <a:r>
              <a:rPr lang="en-US" dirty="0"/>
              <a:t> </a:t>
            </a:r>
            <a:r>
              <a:rPr lang="en-US" i="1" dirty="0"/>
              <a:t>d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b="1" dirty="0"/>
              <a:t>How many more?!</a:t>
            </a:r>
            <a:br>
              <a:rPr lang="en-US" b="1" dirty="0"/>
            </a:br>
            <a:r>
              <a:rPr lang="en-US" b="1" dirty="0"/>
              <a:t>No one knows!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           NEXT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 What small symmetric </a:t>
            </a:r>
          </a:p>
          <a:p>
            <a:pPr marL="0" indent="0">
              <a:buNone/>
            </a:pPr>
            <a:r>
              <a:rPr lang="en-US" dirty="0"/>
              <a:t>      graphs exist?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732887-94B7-5FA6-936D-82C6FD95C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749" y="3291163"/>
            <a:ext cx="6855642" cy="305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43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87FF3-50DA-348C-F80C-36EDD23C0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306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How many small symmetric graphs?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E8ABC-B482-2925-6F07-EFB4B73F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5881"/>
            <a:ext cx="10515600" cy="82386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A133181 Number of distinct connected simple symmetric (edge- and vertex-transitive) graphs with n nodes</a:t>
            </a:r>
          </a:p>
          <a:p>
            <a:pPr marL="0" indent="0">
              <a:buNone/>
            </a:pPr>
            <a:r>
              <a:rPr lang="en-US" dirty="0"/>
              <a:t>A087145 Number of distinct disconnected simple symmetric graphs on n nodes.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CB679-761C-FCFE-8AA4-BCFA0F024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444" y="1619148"/>
            <a:ext cx="3964252" cy="3133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50F7D9-9F73-8727-A2C4-5FD10A9E3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940" y="1707419"/>
            <a:ext cx="3812012" cy="2360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DD311A-BECA-C299-E29E-BC9243AA3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079" y="4892675"/>
            <a:ext cx="8953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67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4891-22BF-3FDD-A82D-CCDE1CDD8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673" y="271604"/>
            <a:ext cx="8618899" cy="869134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Dr. Marston Conder, 2021</a:t>
            </a:r>
            <a:br>
              <a:rPr lang="en-US" sz="2400" b="1" dirty="0"/>
            </a:br>
            <a:r>
              <a:rPr lang="en-US" sz="2400" b="1" dirty="0"/>
              <a:t> Department of Mathematics, University of Auckland</a:t>
            </a: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58E66-223B-AB69-BDAE-4E361CB20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048" y="1240326"/>
            <a:ext cx="8555524" cy="1670186"/>
          </a:xfrm>
        </p:spPr>
        <p:txBody>
          <a:bodyPr>
            <a:normAutofit/>
          </a:bodyPr>
          <a:lstStyle/>
          <a:p>
            <a:r>
              <a:rPr lang="en-US" dirty="0"/>
              <a:t>A complete list of all connected symmetric</a:t>
            </a:r>
          </a:p>
          <a:p>
            <a:r>
              <a:rPr lang="en-US" dirty="0"/>
              <a:t>graphs of order 2 to 47! (previous up to 30)</a:t>
            </a:r>
          </a:p>
          <a:p>
            <a:r>
              <a:rPr lang="en-US" dirty="0"/>
              <a:t>Computed, indexed, but graphs are not named!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C5422-CCB6-D5F0-38E3-452536C3E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184" y="271603"/>
            <a:ext cx="2178463" cy="2802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B1FF41-EDA7-6D1D-6253-CDBD3069C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67" y="2910512"/>
            <a:ext cx="6330682" cy="2900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96B168-2BFF-1733-95C1-33F8DD4C4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108" y="3203336"/>
            <a:ext cx="5176420" cy="2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65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498B3-BABF-DEC4-7ACB-DBCAAB09E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230"/>
            <a:ext cx="10515600" cy="56378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Symmetric connected graphs with 2…15 vertices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7FC5C-5547-9982-4F09-4267CA401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582" y="588476"/>
            <a:ext cx="10747218" cy="4164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64 regular polygons of the 4</a:t>
            </a:r>
            <a:r>
              <a:rPr lang="en-US" sz="2000" baseline="30000" dirty="0"/>
              <a:t>th</a:t>
            </a:r>
            <a:r>
              <a:rPr lang="en-US" sz="2000" dirty="0"/>
              <a:t> kind”, all but 12 are circulant. Blue odd-vertex, yellow odd-degree.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3144FE-0445-C45D-5BFF-56F6680B6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13" y="939810"/>
            <a:ext cx="9272682" cy="58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67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6089F-6477-D81D-3244-FEF4D8DD8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124"/>
            <a:ext cx="10515600" cy="44362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hlinkClick r:id="rId2"/>
              </a:rPr>
              <a:t>Graph products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95F1-AA9E-5D68-B098-9D8846A41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736" y="706171"/>
            <a:ext cx="11544678" cy="2722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Four important graph products:                 </a:t>
            </a:r>
            <a:r>
              <a:rPr lang="en-US" b="1" dirty="0"/>
              <a:t> </a:t>
            </a:r>
            <a:r>
              <a:rPr lang="en-US" b="1" dirty="0" err="1"/>
              <a:t>v</a:t>
            </a:r>
            <a:r>
              <a:rPr lang="en-US" b="1" baseline="-25000" dirty="0" err="1">
                <a:solidFill>
                  <a:srgbClr val="FF0000"/>
                </a:solidFill>
              </a:rPr>
              <a:t>G</a:t>
            </a:r>
            <a:r>
              <a:rPr lang="en-US" b="1" baseline="-25000" dirty="0"/>
              <a:t>*</a:t>
            </a:r>
            <a:r>
              <a:rPr lang="en-US" b="1" baseline="-25000" dirty="0">
                <a:solidFill>
                  <a:srgbClr val="00B050"/>
                </a:solidFill>
              </a:rPr>
              <a:t>H</a:t>
            </a:r>
            <a:r>
              <a:rPr lang="en-US" b="1" dirty="0"/>
              <a:t> = </a:t>
            </a:r>
            <a:r>
              <a:rPr lang="en-US" b="1" dirty="0" err="1"/>
              <a:t>v</a:t>
            </a:r>
            <a:r>
              <a:rPr lang="en-US" b="1" baseline="-25000" dirty="0" err="1">
                <a:solidFill>
                  <a:srgbClr val="FF0000"/>
                </a:solidFill>
              </a:rPr>
              <a:t>G</a:t>
            </a:r>
            <a:r>
              <a:rPr lang="en-US" b="1" dirty="0" err="1"/>
              <a:t>v</a:t>
            </a:r>
            <a:r>
              <a:rPr lang="en-US" b="1" baseline="-25000" dirty="0" err="1">
                <a:solidFill>
                  <a:srgbClr val="00B050"/>
                </a:solidFill>
              </a:rPr>
              <a:t>H</a:t>
            </a:r>
            <a:endParaRPr lang="en-US" b="1" baseline="-25000" dirty="0"/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hlinkClick r:id="rId3"/>
              </a:rPr>
              <a:t>Cartesian</a:t>
            </a:r>
            <a:r>
              <a:rPr lang="en-US" dirty="0"/>
              <a:t>            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/>
              <a:t>□</a:t>
            </a:r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 </a:t>
            </a:r>
            <a:r>
              <a:rPr lang="pt-BR" dirty="0"/>
              <a:t>:</a:t>
            </a:r>
            <a:r>
              <a:rPr lang="en-US" dirty="0"/>
              <a:t> Prism if </a:t>
            </a:r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=</a:t>
            </a:r>
            <a:r>
              <a:rPr lang="en-US" dirty="0">
                <a:solidFill>
                  <a:srgbClr val="00B050"/>
                </a:solidFill>
              </a:rPr>
              <a:t>K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baseline="-25000" dirty="0"/>
              <a:t> </a:t>
            </a:r>
            <a:r>
              <a:rPr lang="en-US" dirty="0"/>
              <a:t>    </a:t>
            </a:r>
            <a:r>
              <a:rPr lang="pt-BR" b="1" dirty="0"/>
              <a:t>e</a:t>
            </a:r>
            <a:r>
              <a:rPr lang="en-US" b="1" baseline="-25000" dirty="0">
                <a:solidFill>
                  <a:srgbClr val="FF0000"/>
                </a:solidFill>
              </a:rPr>
              <a:t>G</a:t>
            </a:r>
            <a:r>
              <a:rPr lang="en-US" b="1" baseline="-25000" dirty="0"/>
              <a:t>□</a:t>
            </a:r>
            <a:r>
              <a:rPr lang="en-US" b="1" baseline="-25000" dirty="0">
                <a:solidFill>
                  <a:srgbClr val="00B050"/>
                </a:solidFill>
              </a:rPr>
              <a:t>H</a:t>
            </a:r>
            <a:r>
              <a:rPr lang="en-US" b="1" dirty="0"/>
              <a:t> </a:t>
            </a:r>
            <a:r>
              <a:rPr lang="pt-BR" b="1" dirty="0"/>
              <a:t>= v</a:t>
            </a:r>
            <a:r>
              <a:rPr lang="en-US" b="1" baseline="-25000" dirty="0">
                <a:solidFill>
                  <a:srgbClr val="FF0000"/>
                </a:solidFill>
              </a:rPr>
              <a:t>G</a:t>
            </a:r>
            <a:r>
              <a:rPr lang="pt-BR" b="1" dirty="0"/>
              <a:t>e</a:t>
            </a:r>
            <a:r>
              <a:rPr lang="en-US" b="1" baseline="-25000" dirty="0">
                <a:solidFill>
                  <a:srgbClr val="00B050"/>
                </a:solidFill>
              </a:rPr>
              <a:t>H</a:t>
            </a:r>
            <a:r>
              <a:rPr lang="pt-BR" b="1" baseline="-25000" dirty="0"/>
              <a:t> </a:t>
            </a:r>
            <a:r>
              <a:rPr lang="pt-BR" b="1" dirty="0"/>
              <a:t>+ e</a:t>
            </a:r>
            <a:r>
              <a:rPr lang="en-US" b="1" baseline="-25000" dirty="0">
                <a:solidFill>
                  <a:srgbClr val="FF0000"/>
                </a:solidFill>
              </a:rPr>
              <a:t>G</a:t>
            </a:r>
            <a:r>
              <a:rPr lang="pt-BR" b="1" dirty="0"/>
              <a:t>v</a:t>
            </a:r>
            <a:r>
              <a:rPr lang="en-US" b="1" baseline="-25000" dirty="0">
                <a:solidFill>
                  <a:srgbClr val="00B050"/>
                </a:solidFill>
              </a:rPr>
              <a:t>H</a:t>
            </a:r>
            <a:endParaRPr lang="en-US" b="1" baseline="-25000" dirty="0"/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hlinkClick r:id="rId4"/>
              </a:rPr>
              <a:t>Tensor</a:t>
            </a:r>
            <a:r>
              <a:rPr lang="en-US" dirty="0"/>
              <a:t> or direct 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/>
              <a:t>×</a:t>
            </a:r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 </a:t>
            </a:r>
            <a:r>
              <a:rPr lang="pt-BR" dirty="0"/>
              <a:t>:</a:t>
            </a:r>
            <a:r>
              <a:rPr lang="en-US" dirty="0"/>
              <a:t> diagonal edges, </a:t>
            </a:r>
            <a:r>
              <a:rPr lang="en-US" b="1" dirty="0" err="1"/>
              <a:t>e</a:t>
            </a:r>
            <a:r>
              <a:rPr lang="en-US" b="1" baseline="-25000" dirty="0" err="1">
                <a:solidFill>
                  <a:srgbClr val="FF0000"/>
                </a:solidFill>
              </a:rPr>
              <a:t>G</a:t>
            </a:r>
            <a:r>
              <a:rPr lang="en-US" b="1" baseline="-25000" dirty="0" err="1"/>
              <a:t>×</a:t>
            </a:r>
            <a:r>
              <a:rPr lang="en-US" b="1" baseline="-25000" dirty="0" err="1">
                <a:solidFill>
                  <a:srgbClr val="00B050"/>
                </a:solidFill>
              </a:rPr>
              <a:t>H</a:t>
            </a:r>
            <a:r>
              <a:rPr lang="en-US" b="1" dirty="0"/>
              <a:t> = 2e</a:t>
            </a:r>
            <a:r>
              <a:rPr lang="en-US" b="1" baseline="-25000" dirty="0">
                <a:solidFill>
                  <a:srgbClr val="FF0000"/>
                </a:solidFill>
              </a:rPr>
              <a:t>G</a:t>
            </a:r>
            <a:r>
              <a:rPr lang="en-US" b="1" dirty="0"/>
              <a:t>e</a:t>
            </a:r>
            <a:r>
              <a:rPr lang="en-US" b="1" baseline="-25000" dirty="0">
                <a:solidFill>
                  <a:srgbClr val="00B050"/>
                </a:solidFill>
              </a:rPr>
              <a:t>H</a:t>
            </a:r>
            <a:endParaRPr lang="en-US" b="1" baseline="-25000" dirty="0"/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hlinkClick r:id="rId5"/>
              </a:rPr>
              <a:t>Strong</a:t>
            </a:r>
            <a:r>
              <a:rPr lang="en-US" b="1" dirty="0"/>
              <a:t>               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/>
              <a:t>⊠</a:t>
            </a:r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en-US" dirty="0"/>
              <a:t> </a:t>
            </a:r>
            <a:r>
              <a:rPr lang="pt-BR" dirty="0"/>
              <a:t>:</a:t>
            </a:r>
            <a:r>
              <a:rPr lang="en-US" dirty="0"/>
              <a:t> Union of both, </a:t>
            </a:r>
            <a:r>
              <a:rPr lang="pt-BR" b="1" dirty="0"/>
              <a:t> e</a:t>
            </a:r>
            <a:r>
              <a:rPr lang="en-US" b="1" baseline="-25000" dirty="0">
                <a:solidFill>
                  <a:srgbClr val="FF0000"/>
                </a:solidFill>
              </a:rPr>
              <a:t>G</a:t>
            </a:r>
            <a:r>
              <a:rPr lang="en-US" baseline="-25000" dirty="0"/>
              <a:t>⊠</a:t>
            </a:r>
            <a:r>
              <a:rPr lang="en-US" b="1" baseline="-25000" dirty="0">
                <a:solidFill>
                  <a:srgbClr val="00B050"/>
                </a:solidFill>
              </a:rPr>
              <a:t>H</a:t>
            </a:r>
            <a:r>
              <a:rPr lang="en-US" b="1" dirty="0"/>
              <a:t> </a:t>
            </a:r>
            <a:r>
              <a:rPr lang="pt-BR" b="1" dirty="0"/>
              <a:t>= v</a:t>
            </a:r>
            <a:r>
              <a:rPr lang="en-US" b="1" baseline="-25000" dirty="0">
                <a:solidFill>
                  <a:srgbClr val="FF0000"/>
                </a:solidFill>
              </a:rPr>
              <a:t>G</a:t>
            </a:r>
            <a:r>
              <a:rPr lang="pt-BR" b="1" dirty="0"/>
              <a:t>e</a:t>
            </a:r>
            <a:r>
              <a:rPr lang="en-US" b="1" baseline="-25000" dirty="0">
                <a:solidFill>
                  <a:srgbClr val="00B050"/>
                </a:solidFill>
              </a:rPr>
              <a:t>H</a:t>
            </a:r>
            <a:r>
              <a:rPr lang="pt-BR" b="1" baseline="-25000" dirty="0"/>
              <a:t> </a:t>
            </a:r>
            <a:r>
              <a:rPr lang="pt-BR" b="1" dirty="0"/>
              <a:t>+ e</a:t>
            </a:r>
            <a:r>
              <a:rPr lang="en-US" b="1" baseline="-25000" dirty="0">
                <a:solidFill>
                  <a:srgbClr val="FF0000"/>
                </a:solidFill>
              </a:rPr>
              <a:t>G</a:t>
            </a:r>
            <a:r>
              <a:rPr lang="pt-BR" b="1" dirty="0"/>
              <a:t>v</a:t>
            </a:r>
            <a:r>
              <a:rPr lang="en-US" b="1" baseline="-25000" dirty="0">
                <a:solidFill>
                  <a:srgbClr val="00B050"/>
                </a:solidFill>
              </a:rPr>
              <a:t>H</a:t>
            </a:r>
            <a:r>
              <a:rPr lang="pt-BR" b="1" baseline="-25000" dirty="0"/>
              <a:t> </a:t>
            </a:r>
            <a:r>
              <a:rPr lang="pt-BR" b="1" dirty="0"/>
              <a:t>+ 2</a:t>
            </a:r>
            <a:r>
              <a:rPr lang="en-US" b="1" dirty="0" err="1"/>
              <a:t>e</a:t>
            </a:r>
            <a:r>
              <a:rPr lang="en-US" b="1" baseline="-25000" dirty="0" err="1">
                <a:solidFill>
                  <a:srgbClr val="FF0000"/>
                </a:solidFill>
              </a:rPr>
              <a:t>G</a:t>
            </a:r>
            <a:r>
              <a:rPr lang="en-US" b="1" dirty="0" err="1"/>
              <a:t>e</a:t>
            </a:r>
            <a:r>
              <a:rPr lang="en-US" b="1" baseline="-25000" dirty="0" err="1">
                <a:solidFill>
                  <a:srgbClr val="00B050"/>
                </a:solidFill>
              </a:rPr>
              <a:t>H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hlinkClick r:id="rId6"/>
              </a:rPr>
              <a:t>Lexicographic</a:t>
            </a:r>
            <a:r>
              <a:rPr lang="en-US" dirty="0"/>
              <a:t>     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pt-BR" dirty="0"/>
              <a:t>[</a:t>
            </a:r>
            <a:r>
              <a:rPr lang="en-US" dirty="0">
                <a:solidFill>
                  <a:srgbClr val="00B050"/>
                </a:solidFill>
              </a:rPr>
              <a:t>H</a:t>
            </a:r>
            <a:r>
              <a:rPr lang="pt-BR" dirty="0"/>
              <a:t>] :  </a:t>
            </a:r>
            <a:r>
              <a:rPr lang="pt-BR" b="1" dirty="0"/>
              <a:t>e</a:t>
            </a:r>
            <a:r>
              <a:rPr lang="en-US" b="1" baseline="-25000" dirty="0">
                <a:solidFill>
                  <a:srgbClr val="FF0000"/>
                </a:solidFill>
              </a:rPr>
              <a:t>G</a:t>
            </a:r>
            <a:r>
              <a:rPr lang="pt-BR" b="1" baseline="-25000" dirty="0"/>
              <a:t>[</a:t>
            </a:r>
            <a:r>
              <a:rPr lang="en-US" b="1" baseline="-25000" dirty="0">
                <a:solidFill>
                  <a:srgbClr val="00B050"/>
                </a:solidFill>
              </a:rPr>
              <a:t>H</a:t>
            </a:r>
            <a:r>
              <a:rPr lang="pt-BR" b="1" baseline="-25000" dirty="0"/>
              <a:t>]</a:t>
            </a:r>
            <a:r>
              <a:rPr lang="en-US" b="1" dirty="0"/>
              <a:t> </a:t>
            </a:r>
            <a:r>
              <a:rPr lang="pt-BR" b="1" dirty="0"/>
              <a:t>= v</a:t>
            </a:r>
            <a:r>
              <a:rPr lang="en-US" b="1" baseline="-25000" dirty="0">
                <a:solidFill>
                  <a:srgbClr val="FF0000"/>
                </a:solidFill>
              </a:rPr>
              <a:t>G</a:t>
            </a:r>
            <a:r>
              <a:rPr lang="pt-BR" b="1" dirty="0"/>
              <a:t>e</a:t>
            </a:r>
            <a:r>
              <a:rPr lang="en-US" b="1" baseline="-25000" dirty="0">
                <a:solidFill>
                  <a:srgbClr val="00B050"/>
                </a:solidFill>
              </a:rPr>
              <a:t>H</a:t>
            </a:r>
            <a:r>
              <a:rPr lang="pt-BR" b="1" dirty="0"/>
              <a:t>+e</a:t>
            </a:r>
            <a:r>
              <a:rPr lang="en-US" b="1" baseline="-25000" dirty="0">
                <a:solidFill>
                  <a:srgbClr val="FF0000"/>
                </a:solidFill>
              </a:rPr>
              <a:t>G</a:t>
            </a:r>
            <a:r>
              <a:rPr lang="pt-BR" b="1" dirty="0"/>
              <a:t>v</a:t>
            </a:r>
            <a:r>
              <a:rPr lang="en-US" b="1" baseline="-25000" dirty="0">
                <a:solidFill>
                  <a:srgbClr val="00B050"/>
                </a:solidFill>
              </a:rPr>
              <a:t>H</a:t>
            </a:r>
            <a:r>
              <a:rPr lang="pt-BR" b="1" baseline="30000" dirty="0"/>
              <a:t>2</a:t>
            </a:r>
            <a:r>
              <a:rPr lang="pt-BR" baseline="30000" dirty="0"/>
              <a:t>    </a:t>
            </a:r>
            <a:r>
              <a:rPr lang="pt-BR" dirty="0"/>
              <a:t>and if </a:t>
            </a:r>
            <a:r>
              <a:rPr lang="pt-BR" dirty="0">
                <a:solidFill>
                  <a:srgbClr val="00B050"/>
                </a:solidFill>
              </a:rPr>
              <a:t>H</a:t>
            </a:r>
            <a:r>
              <a:rPr lang="pt-BR" dirty="0"/>
              <a:t>=</a:t>
            </a:r>
            <a:r>
              <a:rPr lang="pt-BR" i="1" dirty="0">
                <a:solidFill>
                  <a:srgbClr val="00B050"/>
                </a:solidFill>
              </a:rPr>
              <a:t>n</a:t>
            </a:r>
            <a:r>
              <a:rPr lang="pt-BR" dirty="0">
                <a:solidFill>
                  <a:srgbClr val="00B050"/>
                </a:solidFill>
              </a:rPr>
              <a:t>K</a:t>
            </a:r>
            <a:r>
              <a:rPr lang="pt-BR" baseline="-25000" dirty="0">
                <a:solidFill>
                  <a:srgbClr val="00B050"/>
                </a:solidFill>
              </a:rPr>
              <a:t>1</a:t>
            </a:r>
            <a:r>
              <a:rPr lang="pt-BR" dirty="0"/>
              <a:t> , </a:t>
            </a:r>
            <a:r>
              <a:rPr lang="pt-BR" b="1" dirty="0"/>
              <a:t>e</a:t>
            </a:r>
            <a:r>
              <a:rPr lang="en-US" b="1" baseline="-25000" dirty="0">
                <a:solidFill>
                  <a:srgbClr val="FF0000"/>
                </a:solidFill>
              </a:rPr>
              <a:t>G</a:t>
            </a:r>
            <a:r>
              <a:rPr lang="pt-BR" b="1" baseline="-25000" dirty="0"/>
              <a:t>[</a:t>
            </a:r>
            <a:r>
              <a:rPr lang="pt-BR" b="1" i="1" baseline="-25000" dirty="0">
                <a:solidFill>
                  <a:srgbClr val="00B050"/>
                </a:solidFill>
              </a:rPr>
              <a:t>n</a:t>
            </a:r>
            <a:r>
              <a:rPr lang="pt-BR" b="1" baseline="-25000" dirty="0">
                <a:solidFill>
                  <a:srgbClr val="00B050"/>
                </a:solidFill>
              </a:rPr>
              <a:t>K1</a:t>
            </a:r>
            <a:r>
              <a:rPr lang="pt-BR" b="1" baseline="-25000" dirty="0"/>
              <a:t>]</a:t>
            </a:r>
            <a:r>
              <a:rPr lang="en-US" b="1" dirty="0"/>
              <a:t> </a:t>
            </a:r>
            <a:r>
              <a:rPr lang="pt-BR" b="1" dirty="0"/>
              <a:t>= </a:t>
            </a:r>
            <a:r>
              <a:rPr lang="pt-BR" b="1" i="1" dirty="0">
                <a:solidFill>
                  <a:srgbClr val="00B050"/>
                </a:solidFill>
              </a:rPr>
              <a:t>n</a:t>
            </a:r>
            <a:r>
              <a:rPr lang="pt-BR" b="1" baseline="30000" dirty="0">
                <a:solidFill>
                  <a:srgbClr val="00B050"/>
                </a:solidFill>
              </a:rPr>
              <a:t>2</a:t>
            </a:r>
            <a:r>
              <a:rPr lang="pt-BR" b="1" baseline="30000" dirty="0"/>
              <a:t> </a:t>
            </a:r>
            <a:r>
              <a:rPr lang="pt-BR" b="1" dirty="0"/>
              <a:t>e</a:t>
            </a:r>
            <a:r>
              <a:rPr lang="en-US" b="1" baseline="-25000" dirty="0">
                <a:solidFill>
                  <a:srgbClr val="FF0000"/>
                </a:solidFill>
              </a:rPr>
              <a:t>G</a:t>
            </a:r>
            <a:endParaRPr lang="en-US" b="1" baseline="300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E1AD90-9891-D1C2-5C7C-4E67DD1D17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368" y="3501428"/>
            <a:ext cx="11813264" cy="289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17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64C6A-737F-5C67-7876-58EB3DA93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706" y="253496"/>
            <a:ext cx="10936587" cy="669957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Regular polygons and polyhedra of the 4</a:t>
            </a:r>
            <a:r>
              <a:rPr lang="en-US" sz="4800" b="1" baseline="30000" dirty="0"/>
              <a:t>th</a:t>
            </a:r>
            <a:r>
              <a:rPr lang="en-US" sz="4800" b="1" dirty="0"/>
              <a:t> kind!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76094-0610-6FA3-8ADC-4D669AB41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59255"/>
            <a:ext cx="10227398" cy="545018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Regular polyhedra of </a:t>
            </a:r>
            <a:r>
              <a:rPr lang="en-US" i="1" dirty="0"/>
              <a:t>n</a:t>
            </a:r>
            <a:r>
              <a:rPr lang="en-US" dirty="0"/>
              <a:t>th kind have </a:t>
            </a:r>
            <a:r>
              <a:rPr lang="en-US" i="1" dirty="0"/>
              <a:t>n</a:t>
            </a:r>
            <a:r>
              <a:rPr lang="en-US" dirty="0"/>
              <a:t>th kind of regular faces and vertex figure.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b="1" dirty="0"/>
              <a:t>Allow regular convex faces and </a:t>
            </a:r>
            <a:r>
              <a:rPr lang="en-US" b="1" dirty="0" err="1"/>
              <a:t>verfs</a:t>
            </a:r>
            <a:endParaRPr lang="en-US" b="1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/>
              <a:t>5 Platonic {3,p}, {p,3}, with </a:t>
            </a:r>
            <a:r>
              <a:rPr lang="en-US" i="1" dirty="0"/>
              <a:t>p</a:t>
            </a:r>
            <a:r>
              <a:rPr lang="en-US" dirty="0"/>
              <a:t>=3,4,5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b="1" dirty="0"/>
              <a:t>Allow regular star faces and </a:t>
            </a:r>
            <a:r>
              <a:rPr lang="en-US" b="1" dirty="0" err="1"/>
              <a:t>verfs</a:t>
            </a:r>
            <a:endParaRPr lang="en-US" b="1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/>
              <a:t>4 Kepler-</a:t>
            </a:r>
            <a:r>
              <a:rPr lang="en-US" dirty="0" err="1"/>
              <a:t>Poinsots</a:t>
            </a:r>
            <a:r>
              <a:rPr lang="en-US" dirty="0"/>
              <a:t> {5/2,</a:t>
            </a:r>
            <a:r>
              <a:rPr lang="en-US" i="1" dirty="0"/>
              <a:t>p</a:t>
            </a:r>
            <a:r>
              <a:rPr lang="en-US" dirty="0"/>
              <a:t>}, {</a:t>
            </a:r>
            <a:r>
              <a:rPr lang="en-US" i="1" dirty="0"/>
              <a:t>p</a:t>
            </a:r>
            <a:r>
              <a:rPr lang="en-US" dirty="0"/>
              <a:t>,5/2}, </a:t>
            </a:r>
            <a:r>
              <a:rPr lang="en-US" i="1" dirty="0"/>
              <a:t>p</a:t>
            </a:r>
            <a:r>
              <a:rPr lang="en-US" dirty="0"/>
              <a:t>=3,5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b="1" dirty="0"/>
              <a:t>Allow regular skew faces or </a:t>
            </a:r>
            <a:r>
              <a:rPr lang="en-US" b="1" dirty="0" err="1"/>
              <a:t>verfs</a:t>
            </a:r>
            <a:endParaRPr lang="en-US" b="1" dirty="0"/>
          </a:p>
          <a:p>
            <a:pPr lvl="1" algn="l"/>
            <a:r>
              <a:rPr lang="en-US" dirty="0"/>
              <a:t>(a) Petrie infinite polyhedra (skew </a:t>
            </a:r>
            <a:r>
              <a:rPr lang="en-US" dirty="0" err="1"/>
              <a:t>verfs</a:t>
            </a:r>
            <a:r>
              <a:rPr lang="en-US" dirty="0"/>
              <a:t>): {4,6|4}, {6,4|4}, {6,6|3}</a:t>
            </a:r>
          </a:p>
          <a:p>
            <a:pPr lvl="1" algn="l"/>
            <a:r>
              <a:rPr lang="en-US" dirty="0"/>
              <a:t>(b) Petrial regulars (skew faces): {3,</a:t>
            </a:r>
            <a:r>
              <a:rPr lang="en-US" i="1" dirty="0"/>
              <a:t>p</a:t>
            </a:r>
            <a:r>
              <a:rPr lang="en-US" dirty="0"/>
              <a:t>}</a:t>
            </a:r>
            <a:r>
              <a:rPr lang="el-GR" baseline="-25000" dirty="0"/>
              <a:t>π</a:t>
            </a:r>
            <a:r>
              <a:rPr lang="en-US" dirty="0"/>
              <a:t>, {</a:t>
            </a:r>
            <a:r>
              <a:rPr lang="en-US" i="1" dirty="0"/>
              <a:t>p</a:t>
            </a:r>
            <a:r>
              <a:rPr lang="en-US" dirty="0"/>
              <a:t>,3}</a:t>
            </a:r>
            <a:r>
              <a:rPr lang="el-GR" baseline="-25000" dirty="0"/>
              <a:t>π</a:t>
            </a:r>
            <a:r>
              <a:rPr lang="en-US" dirty="0"/>
              <a:t> {5/2,</a:t>
            </a:r>
            <a:r>
              <a:rPr lang="en-US" i="1" dirty="0"/>
              <a:t>p</a:t>
            </a:r>
            <a:r>
              <a:rPr lang="en-US" dirty="0"/>
              <a:t>}</a:t>
            </a:r>
            <a:r>
              <a:rPr lang="el-GR" baseline="-25000" dirty="0"/>
              <a:t>π</a:t>
            </a:r>
            <a:r>
              <a:rPr lang="en-US" dirty="0"/>
              <a:t> {</a:t>
            </a:r>
            <a:r>
              <a:rPr lang="en-US" i="1" dirty="0"/>
              <a:t>p</a:t>
            </a:r>
            <a:r>
              <a:rPr lang="en-US" dirty="0"/>
              <a:t>,5/2,</a:t>
            </a:r>
            <a:r>
              <a:rPr lang="en-US" i="1" dirty="0"/>
              <a:t>p</a:t>
            </a:r>
            <a:r>
              <a:rPr lang="en-US" dirty="0"/>
              <a:t>}</a:t>
            </a:r>
            <a:r>
              <a:rPr lang="el-GR" baseline="-25000" dirty="0"/>
              <a:t>π </a:t>
            </a:r>
            <a:r>
              <a:rPr lang="en-US" baseline="-25000" dirty="0"/>
              <a:t> </a:t>
            </a:r>
            <a:r>
              <a:rPr lang="en-US" dirty="0"/>
              <a:t>with </a:t>
            </a:r>
            <a:r>
              <a:rPr lang="en-US" i="1" dirty="0"/>
              <a:t>p</a:t>
            </a:r>
            <a:r>
              <a:rPr lang="en-US" dirty="0"/>
              <a:t>=3,4,5</a:t>
            </a:r>
            <a:endParaRPr lang="en-US" baseline="-25000" dirty="0"/>
          </a:p>
          <a:p>
            <a:pPr marL="457200" indent="-457200" algn="l">
              <a:buFont typeface="+mj-lt"/>
              <a:buAutoNum type="arabicPeriod"/>
            </a:pPr>
            <a:r>
              <a:rPr lang="en-US" b="1" dirty="0"/>
              <a:t>Allow symmetric graph faces and </a:t>
            </a:r>
            <a:r>
              <a:rPr lang="en-US" b="1" dirty="0" err="1"/>
              <a:t>verfs</a:t>
            </a:r>
            <a:endParaRPr lang="en-US" b="1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Yet unexplored polyhedra!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b="1" dirty="0"/>
              <a:t>Allow symmetric hypergraphs faces and </a:t>
            </a:r>
            <a:r>
              <a:rPr lang="en-US" b="1" dirty="0" err="1"/>
              <a:t>verfs</a:t>
            </a:r>
            <a:endParaRPr lang="en-US" b="1" dirty="0"/>
          </a:p>
          <a:p>
            <a:pPr lvl="1" algn="l"/>
            <a:r>
              <a:rPr lang="en-US" dirty="0"/>
              <a:t>(a) Regular complex polygons in C</a:t>
            </a:r>
            <a:r>
              <a:rPr lang="en-US" baseline="30000" dirty="0"/>
              <a:t>2</a:t>
            </a:r>
            <a:r>
              <a:rPr lang="en-US" dirty="0"/>
              <a:t> (~R</a:t>
            </a:r>
            <a:r>
              <a:rPr lang="en-US" baseline="30000" dirty="0"/>
              <a:t>4</a:t>
            </a:r>
            <a:r>
              <a:rPr lang="en-US" dirty="0"/>
              <a:t>) and complex polyhedra in C</a:t>
            </a:r>
            <a:r>
              <a:rPr lang="en-US" baseline="30000" dirty="0"/>
              <a:t>3 </a:t>
            </a:r>
            <a:r>
              <a:rPr lang="en-US" dirty="0"/>
              <a:t>(~R</a:t>
            </a:r>
            <a:r>
              <a:rPr lang="en-US" baseline="30000" dirty="0"/>
              <a:t>6</a:t>
            </a:r>
            <a:r>
              <a:rPr lang="en-US" dirty="0"/>
              <a:t>).</a:t>
            </a:r>
          </a:p>
          <a:p>
            <a:pPr lvl="1" algn="l"/>
            <a:r>
              <a:rPr lang="en-US" dirty="0"/>
              <a:t>(b) Projective geometries PG(3,</a:t>
            </a:r>
            <a:r>
              <a:rPr lang="en-US" i="1" dirty="0"/>
              <a:t>k</a:t>
            </a:r>
            <a:r>
              <a:rPr lang="en-US" dirty="0"/>
              <a:t>) and point-line-plane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2049603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1C08-99B9-AACA-ECD2-E682DE4D3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909"/>
            <a:ext cx="10515600" cy="74400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hlinkClick r:id="rId2"/>
              </a:rPr>
              <a:t>Circulant graphs</a:t>
            </a:r>
            <a:r>
              <a:rPr lang="en-US" b="1" dirty="0"/>
              <a:t> </a:t>
            </a:r>
            <a:r>
              <a:rPr lang="en-US" dirty="0"/>
              <a:t>Ci</a:t>
            </a:r>
            <a:r>
              <a:rPr lang="en-US" i="1" baseline="-25000" dirty="0"/>
              <a:t>p</a:t>
            </a:r>
            <a:r>
              <a:rPr lang="en-US" dirty="0"/>
              <a:t>{</a:t>
            </a:r>
            <a:r>
              <a:rPr lang="en-US" i="1" dirty="0"/>
              <a:t>q</a:t>
            </a:r>
            <a:r>
              <a:rPr lang="en-US" baseline="-25000" dirty="0"/>
              <a:t>1</a:t>
            </a:r>
            <a:r>
              <a:rPr lang="en-US" dirty="0"/>
              <a:t>,</a:t>
            </a:r>
            <a:r>
              <a:rPr lang="en-US" i="1" dirty="0"/>
              <a:t>q</a:t>
            </a:r>
            <a:r>
              <a:rPr lang="en-US" baseline="-25000" dirty="0"/>
              <a:t>2</a:t>
            </a:r>
            <a:r>
              <a:rPr lang="en-US" dirty="0"/>
              <a:t>,…,</a:t>
            </a:r>
            <a:r>
              <a:rPr lang="en-US" i="1" dirty="0" err="1"/>
              <a:t>q</a:t>
            </a:r>
            <a:r>
              <a:rPr lang="en-US" i="1" baseline="-25000" dirty="0" err="1"/>
              <a:t>k</a:t>
            </a:r>
            <a:r>
              <a:rPr lang="en-US" dirty="0"/>
              <a:t>}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AAB75-4FCD-2F02-7946-C53DA97DB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09" y="897912"/>
            <a:ext cx="11443581" cy="15694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Multi-star polygon {</a:t>
            </a:r>
            <a:r>
              <a:rPr lang="en-US" sz="2400" i="1" dirty="0"/>
              <a:t>p</a:t>
            </a:r>
            <a:r>
              <a:rPr lang="en-US" sz="2400" dirty="0"/>
              <a:t>/(</a:t>
            </a:r>
            <a:r>
              <a:rPr lang="en-US" sz="2400" i="1" dirty="0"/>
              <a:t>q</a:t>
            </a:r>
            <a:r>
              <a:rPr lang="en-US" sz="2400" baseline="-25000" dirty="0"/>
              <a:t>1</a:t>
            </a:r>
            <a:r>
              <a:rPr lang="en-US" sz="2400" dirty="0"/>
              <a:t>,</a:t>
            </a:r>
            <a:r>
              <a:rPr lang="en-US" sz="2400" i="1" dirty="0"/>
              <a:t>q</a:t>
            </a:r>
            <a:r>
              <a:rPr lang="en-US" sz="2400" baseline="-25000" dirty="0"/>
              <a:t>2</a:t>
            </a:r>
            <a:r>
              <a:rPr lang="en-US" sz="2400" dirty="0"/>
              <a:t>,…)} = {</a:t>
            </a:r>
            <a:r>
              <a:rPr lang="en-US" sz="2400" i="1" dirty="0"/>
              <a:t>p</a:t>
            </a:r>
            <a:r>
              <a:rPr lang="en-US" sz="2400" dirty="0"/>
              <a:t>/</a:t>
            </a:r>
            <a:r>
              <a:rPr lang="en-US" sz="2400" i="1" dirty="0"/>
              <a:t>q</a:t>
            </a:r>
            <a:r>
              <a:rPr lang="en-US" sz="2400" baseline="-25000" dirty="0"/>
              <a:t>1</a:t>
            </a:r>
            <a:r>
              <a:rPr lang="en-US" sz="2400" dirty="0"/>
              <a:t>} ∪ {</a:t>
            </a:r>
            <a:r>
              <a:rPr lang="en-US" sz="2400" i="1" dirty="0"/>
              <a:t>p</a:t>
            </a:r>
            <a:r>
              <a:rPr lang="en-US" sz="2400" dirty="0"/>
              <a:t>/</a:t>
            </a:r>
            <a:r>
              <a:rPr lang="en-US" sz="2400" i="1" dirty="0"/>
              <a:t>q</a:t>
            </a:r>
            <a:r>
              <a:rPr lang="en-US" sz="2400" baseline="-25000" dirty="0"/>
              <a:t>2</a:t>
            </a:r>
            <a:r>
              <a:rPr lang="en-US" sz="2400" dirty="0"/>
              <a:t>} … (connecting edges every </a:t>
            </a:r>
            <a:r>
              <a:rPr lang="en-US" sz="2400" i="1" dirty="0"/>
              <a:t>q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/>
              <a:t>q</a:t>
            </a:r>
            <a:r>
              <a:rPr lang="en-US" sz="2400" baseline="-25000" dirty="0"/>
              <a:t>2 </a:t>
            </a:r>
            <a:r>
              <a:rPr lang="en-US" sz="2400" dirty="0"/>
              <a:t>…)</a:t>
            </a:r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Hamiltonian cyclic</a:t>
            </a:r>
            <a:r>
              <a:rPr lang="en-US" sz="2400" dirty="0"/>
              <a:t> graphs can start with </a:t>
            </a:r>
            <a:r>
              <a:rPr lang="en-US" sz="2400" i="1" dirty="0"/>
              <a:t>q</a:t>
            </a:r>
            <a:r>
              <a:rPr lang="en-US" sz="2400" baseline="-25000" dirty="0"/>
              <a:t>1</a:t>
            </a:r>
            <a:r>
              <a:rPr lang="en-US" sz="2400" dirty="0"/>
              <a:t>=1, defining convex perimeter of </a:t>
            </a:r>
            <a:r>
              <a:rPr lang="en-US" sz="2400" i="1" dirty="0"/>
              <a:t>p</a:t>
            </a:r>
            <a:r>
              <a:rPr lang="en-US" sz="2400" dirty="0"/>
              <a:t>-gon.</a:t>
            </a:r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Complete graphs</a:t>
            </a:r>
            <a:r>
              <a:rPr lang="en-US" sz="2400" dirty="0"/>
              <a:t> index edges {1,2,…,</a:t>
            </a:r>
            <a:r>
              <a:rPr lang="en-US" sz="2400" i="1" dirty="0"/>
              <a:t>p</a:t>
            </a:r>
            <a:r>
              <a:rPr lang="en-US" sz="2400" dirty="0"/>
              <a:t>/2}.</a:t>
            </a:r>
          </a:p>
          <a:p>
            <a:pPr marL="0" indent="0">
              <a:buNone/>
            </a:pPr>
            <a:r>
              <a:rPr lang="en-US" sz="2400" dirty="0">
                <a:hlinkClick r:id="rId5"/>
              </a:rPr>
              <a:t>Compliment graphs</a:t>
            </a:r>
            <a:r>
              <a:rPr lang="en-US" sz="2400" dirty="0"/>
              <a:t> use complete graph complement set to {</a:t>
            </a:r>
            <a:r>
              <a:rPr lang="en-US" sz="2400" i="1" dirty="0"/>
              <a:t>q</a:t>
            </a:r>
            <a:r>
              <a:rPr lang="en-US" sz="2400" baseline="-25000" dirty="0"/>
              <a:t>1</a:t>
            </a:r>
            <a:r>
              <a:rPr lang="en-US" sz="2400" dirty="0"/>
              <a:t>,</a:t>
            </a:r>
            <a:r>
              <a:rPr lang="en-US" sz="2400" i="1" dirty="0"/>
              <a:t>q</a:t>
            </a:r>
            <a:r>
              <a:rPr lang="en-US" sz="2400" baseline="-25000" dirty="0"/>
              <a:t>2</a:t>
            </a:r>
            <a:r>
              <a:rPr lang="en-US" sz="2400" dirty="0"/>
              <a:t>,…}.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175CFE-1675-9A80-17D8-AE7D28BD6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272" y="2449409"/>
            <a:ext cx="9457855" cy="440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2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B1563-483C-1E7C-3845-881405CF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88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Bipartite circulant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0D10-0AFF-C6E8-9F61-A6E1FBA2F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380" y="1013988"/>
            <a:ext cx="11337240" cy="1548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hlinkClick r:id="rId2"/>
              </a:rPr>
              <a:t>Bipartite graph</a:t>
            </a:r>
            <a:r>
              <a:rPr lang="en-US" sz="2400" dirty="0"/>
              <a:t> circulants may include half paths of odd length, ~ symbol on length.</a:t>
            </a:r>
          </a:p>
          <a:p>
            <a:r>
              <a:rPr lang="en-US" sz="2400" dirty="0"/>
              <a:t>Cubic graph Q</a:t>
            </a:r>
            <a:r>
              <a:rPr lang="en-US" sz="2400" baseline="-25000" dirty="0"/>
              <a:t>3</a:t>
            </a:r>
            <a:r>
              <a:rPr lang="en-US" sz="2400" dirty="0"/>
              <a:t> misses 4 edges of K</a:t>
            </a:r>
            <a:r>
              <a:rPr lang="en-US" sz="2400" baseline="-25000" dirty="0"/>
              <a:t>4,4 </a:t>
            </a:r>
            <a:r>
              <a:rPr lang="en-US" sz="2400" dirty="0"/>
              <a:t>(</a:t>
            </a:r>
            <a:r>
              <a:rPr lang="en-US" sz="2400" dirty="0" err="1"/>
              <a:t>cental</a:t>
            </a:r>
            <a:r>
              <a:rPr lang="en-US" sz="2400" dirty="0"/>
              <a:t> diagonals of a cube)</a:t>
            </a:r>
            <a:endParaRPr lang="en-US" sz="2400" baseline="-25000" dirty="0"/>
          </a:p>
          <a:p>
            <a:r>
              <a:rPr lang="en-US" sz="2400" dirty="0">
                <a:hlinkClick r:id="rId3"/>
              </a:rPr>
              <a:t>Heawood graph</a:t>
            </a:r>
            <a:r>
              <a:rPr lang="en-US" sz="2400" dirty="0"/>
              <a:t> and its bipartite complement are both edge transitive.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2CAC4-631D-F929-70D4-6A33A1801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6" y="2290527"/>
            <a:ext cx="11411534" cy="42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57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9B4ED-437A-3D19-1B2D-496601B5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163" y="313924"/>
            <a:ext cx="9660049" cy="908294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/>
              <a:t>What is a regular polygon?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E23818-7D6E-7CCA-4352-20E627212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8" y="4325776"/>
            <a:ext cx="1947563" cy="1947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19FB3F-0F30-0BDC-C438-455DA98B9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001" y="4189250"/>
            <a:ext cx="2220613" cy="2220613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7BE72EF-EABB-5FF7-C6C1-CAA64490F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55" y="1222217"/>
            <a:ext cx="11850987" cy="290392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000" dirty="0"/>
              <a:t>A </a:t>
            </a:r>
            <a:r>
              <a:rPr lang="en-US" sz="3000" dirty="0" err="1"/>
              <a:t>v,e</a:t>
            </a:r>
            <a:r>
              <a:rPr lang="en-US" sz="3000" dirty="0"/>
              <a:t>-transitive “body” attachable to other polygons edge-to-edge.</a:t>
            </a:r>
          </a:p>
          <a:p>
            <a:pPr marL="0" indent="0" algn="ctr">
              <a:buNone/>
            </a:pPr>
            <a:r>
              <a:rPr lang="en-US" sz="3000" dirty="0"/>
              <a:t>(</a:t>
            </a:r>
            <a:r>
              <a:rPr lang="en-US" sz="3000" i="1" dirty="0"/>
              <a:t>Full symmetry may only be displayable in higher dimensions</a:t>
            </a:r>
            <a:r>
              <a:rPr lang="en-US" sz="3000" dirty="0"/>
              <a:t>)</a:t>
            </a:r>
          </a:p>
          <a:p>
            <a:pPr marL="0" indent="0">
              <a:buNone/>
            </a:pPr>
            <a:br>
              <a:rPr lang="en-US" sz="3200" dirty="0"/>
            </a:br>
            <a:r>
              <a:rPr lang="en-US" sz="3200" dirty="0"/>
              <a:t> </a:t>
            </a:r>
            <a:r>
              <a:rPr lang="en-US" sz="3200" dirty="0">
                <a:solidFill>
                  <a:srgbClr val="00B0F0"/>
                </a:solidFill>
              </a:rPr>
              <a:t>(</a:t>
            </a:r>
            <a:r>
              <a:rPr lang="en-US" sz="2200" dirty="0">
                <a:solidFill>
                  <a:srgbClr val="00B0F0"/>
                </a:solidFill>
              </a:rPr>
              <a:t>1-polytope</a:t>
            </a:r>
            <a:r>
              <a:rPr lang="en-US" sz="3200" dirty="0">
                <a:solidFill>
                  <a:srgbClr val="00B0F0"/>
                </a:solidFill>
              </a:rPr>
              <a:t>)         First Kind           Third kind                       Fourth kinds</a:t>
            </a:r>
          </a:p>
          <a:p>
            <a:pPr marL="0" indent="0">
              <a:buNone/>
            </a:pPr>
            <a:r>
              <a:rPr lang="en-US" sz="3500" dirty="0"/>
              <a:t> Edgeless           Flat                   Skew              Tetrahedral      Compound</a:t>
            </a:r>
            <a:br>
              <a:rPr lang="en-US" sz="3500" dirty="0"/>
            </a:br>
            <a:r>
              <a:rPr lang="en-US" sz="3500" dirty="0"/>
              <a:t>“</a:t>
            </a:r>
            <a:r>
              <a:rPr lang="en-US" sz="3500" dirty="0" err="1"/>
              <a:t>tetron</a:t>
            </a:r>
            <a:r>
              <a:rPr lang="en-US" sz="3500" dirty="0"/>
              <a:t>”           square             “square”          “square”            “square”</a:t>
            </a:r>
          </a:p>
          <a:p>
            <a:pPr marL="0" indent="0">
              <a:buNone/>
            </a:pPr>
            <a:r>
              <a:rPr lang="en-US" sz="3500" dirty="0">
                <a:solidFill>
                  <a:srgbClr val="FF0000"/>
                </a:solidFill>
              </a:rPr>
              <a:t>   {4/0}               {4/1}                 {2}#{ }              {4/(1,2)}               {4/2}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70ADFA09-DFE8-BF87-B4C7-774193CAD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40" y="4126145"/>
            <a:ext cx="2147194" cy="21471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25707A-6F70-162B-90B3-07EB5DB3C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07" y="4244496"/>
            <a:ext cx="2299580" cy="22995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B9D96E-67B5-B43E-B23C-0D99A3689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" y="4160576"/>
            <a:ext cx="2383500" cy="238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7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9D36A-C72B-9CE1-7EB9-8E37D298C245}"/>
              </a:ext>
            </a:extLst>
          </p:cNvPr>
          <p:cNvSpPr txBox="1">
            <a:spLocks/>
          </p:cNvSpPr>
          <p:nvPr/>
        </p:nvSpPr>
        <p:spPr>
          <a:xfrm>
            <a:off x="615635" y="280657"/>
            <a:ext cx="10936587" cy="66995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/>
              <a:t>Regular polygons and polyhedra of the 4</a:t>
            </a:r>
            <a:r>
              <a:rPr lang="en-US" sz="4800" b="1" baseline="30000"/>
              <a:t>th</a:t>
            </a:r>
            <a:r>
              <a:rPr lang="en-US" sz="4800" b="1"/>
              <a:t> kind!</a:t>
            </a:r>
            <a:endParaRPr lang="en-US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8644EE-85F4-7C72-C2AA-96F48986C78B}"/>
              </a:ext>
            </a:extLst>
          </p:cNvPr>
          <p:cNvSpPr txBox="1">
            <a:spLocks/>
          </p:cNvSpPr>
          <p:nvPr/>
        </p:nvSpPr>
        <p:spPr>
          <a:xfrm>
            <a:off x="1524000" y="1059255"/>
            <a:ext cx="10227398" cy="545018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Regular polyhedra of </a:t>
            </a:r>
            <a:r>
              <a:rPr lang="en-US" i="1" dirty="0"/>
              <a:t>n</a:t>
            </a:r>
            <a:r>
              <a:rPr lang="en-US" dirty="0"/>
              <a:t>th kind have </a:t>
            </a:r>
            <a:r>
              <a:rPr lang="en-US" i="1" dirty="0"/>
              <a:t>n</a:t>
            </a:r>
            <a:r>
              <a:rPr lang="en-US" dirty="0"/>
              <a:t>th kind of regular faces and vertex figure.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Allow regular convex faces and </a:t>
            </a:r>
            <a:r>
              <a:rPr lang="en-US" b="1" dirty="0" err="1"/>
              <a:t>verfs</a:t>
            </a:r>
            <a:endParaRPr lang="en-US" b="1" dirty="0"/>
          </a:p>
          <a:p>
            <a:pPr marL="914400" lvl="1" indent="-457200"/>
            <a:r>
              <a:rPr lang="en-US" dirty="0"/>
              <a:t>5 Platonic {3,p}, {p,3}, with </a:t>
            </a:r>
            <a:r>
              <a:rPr lang="en-US" i="1" dirty="0"/>
              <a:t>p</a:t>
            </a:r>
            <a:r>
              <a:rPr lang="en-US" dirty="0"/>
              <a:t>=3,4,5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Allow regular star faces and </a:t>
            </a:r>
            <a:r>
              <a:rPr lang="en-US" b="1" dirty="0" err="1"/>
              <a:t>verfs</a:t>
            </a:r>
            <a:endParaRPr lang="en-US" b="1" dirty="0"/>
          </a:p>
          <a:p>
            <a:pPr marL="914400" lvl="1" indent="-457200"/>
            <a:r>
              <a:rPr lang="en-US" dirty="0"/>
              <a:t>4 Kepler-</a:t>
            </a:r>
            <a:r>
              <a:rPr lang="en-US" dirty="0" err="1"/>
              <a:t>Poinsots</a:t>
            </a:r>
            <a:r>
              <a:rPr lang="en-US" dirty="0"/>
              <a:t> {5/2,</a:t>
            </a:r>
            <a:r>
              <a:rPr lang="en-US" i="1" dirty="0"/>
              <a:t>p</a:t>
            </a:r>
            <a:r>
              <a:rPr lang="en-US" dirty="0"/>
              <a:t>}, {</a:t>
            </a:r>
            <a:r>
              <a:rPr lang="en-US" i="1" dirty="0"/>
              <a:t>p</a:t>
            </a:r>
            <a:r>
              <a:rPr lang="en-US" dirty="0"/>
              <a:t>,5/2}, </a:t>
            </a:r>
            <a:r>
              <a:rPr lang="en-US" i="1" dirty="0"/>
              <a:t>p</a:t>
            </a:r>
            <a:r>
              <a:rPr lang="en-US" dirty="0"/>
              <a:t>=3,5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Allow regular skew faces or </a:t>
            </a:r>
            <a:r>
              <a:rPr lang="en-US" b="1" dirty="0" err="1"/>
              <a:t>verfs</a:t>
            </a:r>
            <a:endParaRPr lang="en-US" b="1" dirty="0"/>
          </a:p>
          <a:p>
            <a:pPr lvl="1"/>
            <a:r>
              <a:rPr lang="en-US" dirty="0"/>
              <a:t>(a) Petrie infinite polyhedra (skew </a:t>
            </a:r>
            <a:r>
              <a:rPr lang="en-US" dirty="0" err="1"/>
              <a:t>verfs</a:t>
            </a:r>
            <a:r>
              <a:rPr lang="en-US" dirty="0"/>
              <a:t>): {4,6|4}, {6,4|4}, {6,6|3}</a:t>
            </a:r>
          </a:p>
          <a:p>
            <a:pPr lvl="1"/>
            <a:r>
              <a:rPr lang="en-US" dirty="0"/>
              <a:t>(b) Petrial regulars (skew faces): {3,</a:t>
            </a:r>
            <a:r>
              <a:rPr lang="en-US" i="1" dirty="0"/>
              <a:t>p</a:t>
            </a:r>
            <a:r>
              <a:rPr lang="en-US" dirty="0"/>
              <a:t>}</a:t>
            </a:r>
            <a:r>
              <a:rPr lang="el-GR" baseline="-25000" dirty="0"/>
              <a:t>π</a:t>
            </a:r>
            <a:r>
              <a:rPr lang="en-US" dirty="0"/>
              <a:t>, {</a:t>
            </a:r>
            <a:r>
              <a:rPr lang="en-US" i="1" dirty="0"/>
              <a:t>p</a:t>
            </a:r>
            <a:r>
              <a:rPr lang="en-US" dirty="0"/>
              <a:t>,3}</a:t>
            </a:r>
            <a:r>
              <a:rPr lang="el-GR" baseline="-25000" dirty="0"/>
              <a:t>π</a:t>
            </a:r>
            <a:r>
              <a:rPr lang="en-US" dirty="0"/>
              <a:t> {5/2,</a:t>
            </a:r>
            <a:r>
              <a:rPr lang="en-US" i="1" dirty="0"/>
              <a:t>p</a:t>
            </a:r>
            <a:r>
              <a:rPr lang="en-US" dirty="0"/>
              <a:t>}</a:t>
            </a:r>
            <a:r>
              <a:rPr lang="el-GR" baseline="-25000" dirty="0"/>
              <a:t>π</a:t>
            </a:r>
            <a:r>
              <a:rPr lang="en-US" dirty="0"/>
              <a:t> {</a:t>
            </a:r>
            <a:r>
              <a:rPr lang="en-US" i="1" dirty="0"/>
              <a:t>p</a:t>
            </a:r>
            <a:r>
              <a:rPr lang="en-US" dirty="0"/>
              <a:t>,5/2,</a:t>
            </a:r>
            <a:r>
              <a:rPr lang="en-US" i="1" dirty="0"/>
              <a:t>p</a:t>
            </a:r>
            <a:r>
              <a:rPr lang="en-US" dirty="0"/>
              <a:t>}</a:t>
            </a:r>
            <a:r>
              <a:rPr lang="el-GR" baseline="-25000" dirty="0"/>
              <a:t>π </a:t>
            </a:r>
            <a:r>
              <a:rPr lang="en-US" baseline="-25000" dirty="0"/>
              <a:t> </a:t>
            </a:r>
            <a:r>
              <a:rPr lang="en-US" dirty="0"/>
              <a:t>with </a:t>
            </a:r>
            <a:r>
              <a:rPr lang="en-US" i="1" dirty="0"/>
              <a:t>p</a:t>
            </a:r>
            <a:r>
              <a:rPr lang="en-US" dirty="0"/>
              <a:t>=3,4,5</a:t>
            </a:r>
            <a:endParaRPr lang="en-US" baseline="-25000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Allow symmetric graph faces and </a:t>
            </a:r>
            <a:r>
              <a:rPr lang="en-US" b="1" dirty="0" err="1"/>
              <a:t>verfs</a:t>
            </a:r>
            <a:endParaRPr lang="en-US" b="1" dirty="0"/>
          </a:p>
          <a:p>
            <a:pPr marL="914400" lvl="1" indent="-457200"/>
            <a:r>
              <a:rPr lang="en-US" sz="3600" dirty="0">
                <a:solidFill>
                  <a:srgbClr val="FF0000"/>
                </a:solidFill>
              </a:rPr>
              <a:t>Finally begun being explored!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Allow symmetric hypergraphs faces and </a:t>
            </a:r>
            <a:r>
              <a:rPr lang="en-US" b="1" dirty="0" err="1"/>
              <a:t>verfs</a:t>
            </a:r>
            <a:endParaRPr lang="en-US" b="1" dirty="0"/>
          </a:p>
          <a:p>
            <a:pPr lvl="1"/>
            <a:r>
              <a:rPr lang="en-US" dirty="0"/>
              <a:t>(a) Regular complex polygons in C</a:t>
            </a:r>
            <a:r>
              <a:rPr lang="en-US" baseline="30000" dirty="0"/>
              <a:t>2</a:t>
            </a:r>
            <a:r>
              <a:rPr lang="en-US" dirty="0"/>
              <a:t> (~R</a:t>
            </a:r>
            <a:r>
              <a:rPr lang="en-US" baseline="30000" dirty="0"/>
              <a:t>4</a:t>
            </a:r>
            <a:r>
              <a:rPr lang="en-US" dirty="0"/>
              <a:t>) and complex polyhedra in C</a:t>
            </a:r>
            <a:r>
              <a:rPr lang="en-US" baseline="30000" dirty="0"/>
              <a:t>3 </a:t>
            </a:r>
            <a:r>
              <a:rPr lang="en-US" dirty="0"/>
              <a:t>(~R</a:t>
            </a:r>
            <a:r>
              <a:rPr lang="en-US" baseline="30000" dirty="0"/>
              <a:t>6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(b) Projective geometries PG(3,</a:t>
            </a:r>
            <a:r>
              <a:rPr lang="en-US" i="1" dirty="0"/>
              <a:t>k</a:t>
            </a:r>
            <a:r>
              <a:rPr lang="en-US" dirty="0"/>
              <a:t>) and point-line-plane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4049532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14ED8-A4E2-78FE-D401-4CABF3D36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819" y="271604"/>
            <a:ext cx="11461686" cy="769795"/>
          </a:xfrm>
        </p:spPr>
        <p:txBody>
          <a:bodyPr>
            <a:normAutofit fontScale="90000"/>
          </a:bodyPr>
          <a:lstStyle/>
          <a:p>
            <a:r>
              <a:rPr lang="en-US" dirty="0"/>
              <a:t>Regular Polygons of the 5</a:t>
            </a:r>
            <a:r>
              <a:rPr lang="en-US" baseline="30000" dirty="0"/>
              <a:t>th</a:t>
            </a:r>
            <a:r>
              <a:rPr lang="en-US" dirty="0"/>
              <a:t> kind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3F77E-48E6-4F84-F4E6-E83137F01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340" y="1343608"/>
            <a:ext cx="10017660" cy="2205349"/>
          </a:xfrm>
        </p:spPr>
        <p:txBody>
          <a:bodyPr>
            <a:normAutofit/>
          </a:bodyPr>
          <a:lstStyle/>
          <a:p>
            <a:r>
              <a:rPr lang="en-US" dirty="0"/>
              <a:t>Regular polygons as symmetric hypergraphs!</a:t>
            </a:r>
          </a:p>
          <a:p>
            <a:r>
              <a:rPr lang="en-US" sz="3600" dirty="0">
                <a:hlinkClick r:id="rId2"/>
              </a:rPr>
              <a:t>Complete Quadrilateral</a:t>
            </a:r>
            <a:r>
              <a:rPr lang="en-US" sz="3600" dirty="0"/>
              <a:t>         Complete Quadrangle</a:t>
            </a:r>
          </a:p>
          <a:p>
            <a:r>
              <a:rPr lang="en-US" sz="4800" b="1" dirty="0"/>
              <a:t>(4</a:t>
            </a:r>
            <a:r>
              <a:rPr lang="en-US" sz="4800" b="1" baseline="-25000" dirty="0"/>
              <a:t>3</a:t>
            </a:r>
            <a:r>
              <a:rPr lang="en-US" sz="4800" b="1" dirty="0"/>
              <a:t> 6</a:t>
            </a:r>
            <a:r>
              <a:rPr lang="en-US" sz="4800" b="1" baseline="-25000" dirty="0"/>
              <a:t>2</a:t>
            </a:r>
            <a:r>
              <a:rPr lang="en-US" sz="4800" b="1" dirty="0"/>
              <a:t>)                             (6</a:t>
            </a:r>
            <a:r>
              <a:rPr lang="en-US" sz="4800" b="1" baseline="-25000" dirty="0"/>
              <a:t>2</a:t>
            </a:r>
            <a:r>
              <a:rPr lang="en-US" sz="4800" b="1" dirty="0"/>
              <a:t> 4</a:t>
            </a:r>
            <a:r>
              <a:rPr lang="en-US" sz="4800" b="1" baseline="-25000" dirty="0"/>
              <a:t>3</a:t>
            </a:r>
            <a:r>
              <a:rPr lang="en-US" sz="4800" b="1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93440-6F33-96D9-23F4-733133230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" y="3548957"/>
            <a:ext cx="3065629" cy="3065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CA375-D798-9942-2111-1D32734D9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88" y="3307508"/>
            <a:ext cx="3455933" cy="3455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4C1E74-A34D-E058-053C-54AE40B97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551" y="3851166"/>
            <a:ext cx="1881785" cy="2090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288F53-4539-F380-DBAB-B720757ACE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F23598-8954-77CB-F7DA-D499FF2910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3725" y="3724291"/>
            <a:ext cx="2147935" cy="240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76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BDED-E295-0C77-3896-3A1999ABD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5802"/>
            <a:ext cx="9144000" cy="81495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Projective Geometries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00969-EB2A-C5D1-C445-95D8CF031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91" y="878186"/>
            <a:ext cx="11126709" cy="1276540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/>
              <a:t>PG(2,2) is a </a:t>
            </a:r>
            <a:r>
              <a:rPr lang="en-US" dirty="0">
                <a:hlinkClick r:id="rId2"/>
              </a:rPr>
              <a:t>Fano Plane</a:t>
            </a:r>
            <a:r>
              <a:rPr lang="en-US" dirty="0"/>
              <a:t>, configuration (7</a:t>
            </a:r>
            <a:r>
              <a:rPr lang="en-US" baseline="-25000" dirty="0"/>
              <a:t>3</a:t>
            </a:r>
            <a:r>
              <a:rPr lang="en-US" dirty="0"/>
              <a:t>), 7 vertices, 7 lines. (See </a:t>
            </a:r>
            <a:r>
              <a:rPr lang="en-US" dirty="0">
                <a:hlinkClick r:id="rId3"/>
              </a:rPr>
              <a:t>PG incidence structures</a:t>
            </a:r>
            <a:r>
              <a:rPr lang="en-US" dirty="0"/>
              <a:t>)</a:t>
            </a:r>
          </a:p>
          <a:p>
            <a:pPr algn="l"/>
            <a:r>
              <a:rPr lang="en-US" dirty="0">
                <a:hlinkClick r:id="rId4"/>
              </a:rPr>
              <a:t>PG(3,2)</a:t>
            </a:r>
            <a:r>
              <a:rPr lang="en-US" dirty="0"/>
              <a:t> is “polyhedron” with 15 vertices, 35 PG(1,2) </a:t>
            </a:r>
            <a:r>
              <a:rPr lang="en-US" dirty="0" err="1"/>
              <a:t>trionic</a:t>
            </a:r>
            <a:r>
              <a:rPr lang="en-US" dirty="0"/>
              <a:t> edges, and 15 PG(2,2) faces.</a:t>
            </a:r>
          </a:p>
          <a:p>
            <a:pPr algn="l"/>
            <a:r>
              <a:rPr lang="en-US" dirty="0"/>
              <a:t>Both self-dual they can be drawn in triangle and tetrahedron with 3-vertex lines and circles.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8694D-607B-4571-1095-C25527298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47" y="3568149"/>
            <a:ext cx="3513308" cy="3064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C45A46-7A42-535A-95AC-5AF7B6E32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24" y="2281473"/>
            <a:ext cx="1728059" cy="1925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433CF-EC6D-C114-C258-00B270CD2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934" y="2154726"/>
            <a:ext cx="3752521" cy="3752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4CF088-752F-F914-49C4-7B83387C83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0170" y="2281473"/>
            <a:ext cx="3681789" cy="402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99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5AE4E-1C48-BA89-7B42-E55B80882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3909"/>
            <a:ext cx="9144000" cy="832919"/>
          </a:xfrm>
        </p:spPr>
        <p:txBody>
          <a:bodyPr>
            <a:normAutofit/>
          </a:bodyPr>
          <a:lstStyle/>
          <a:p>
            <a:r>
              <a:rPr lang="en-US" sz="4400" b="1" dirty="0"/>
              <a:t>First Kind: </a:t>
            </a:r>
            <a:r>
              <a:rPr lang="en-US" sz="4400" b="1" dirty="0">
                <a:hlinkClick r:id="rId2"/>
              </a:rPr>
              <a:t>Platonic solids</a:t>
            </a:r>
            <a:endParaRPr lang="en-US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66DDA-30CA-7A00-EB57-3A205C07E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259" y="986828"/>
            <a:ext cx="11958117" cy="2396905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Named by Kepler after Plato (~400 BC) who associated with: </a:t>
            </a:r>
            <a:r>
              <a:rPr lang="en-US" i="1" dirty="0"/>
              <a:t>fire, earth, air, water, and </a:t>
            </a:r>
            <a:r>
              <a:rPr lang="en-US" i="1" dirty="0" err="1"/>
              <a:t>aether</a:t>
            </a:r>
            <a:r>
              <a:rPr lang="en-US" i="1" dirty="0"/>
              <a:t>.</a:t>
            </a:r>
            <a:endParaRPr lang="en-US" dirty="0"/>
          </a:p>
          <a:p>
            <a:pPr algn="l"/>
            <a:r>
              <a:rPr lang="en-US" dirty="0"/>
              <a:t>Triangles, squares and pentagons fit in a cyclic path around a vertex in 5 ways. </a:t>
            </a:r>
          </a:p>
          <a:p>
            <a:pPr algn="l"/>
            <a:r>
              <a:rPr lang="en-US" dirty="0"/>
              <a:t>Schläfli symbol {</a:t>
            </a:r>
            <a:r>
              <a:rPr lang="en-US" i="1" dirty="0"/>
              <a:t>p</a:t>
            </a:r>
            <a:r>
              <a:rPr lang="en-US" dirty="0"/>
              <a:t>, </a:t>
            </a:r>
            <a:r>
              <a:rPr lang="en-US" i="1" dirty="0"/>
              <a:t>q</a:t>
            </a:r>
            <a:r>
              <a:rPr lang="en-US" dirty="0"/>
              <a:t>} means wrap </a:t>
            </a:r>
            <a:r>
              <a:rPr lang="en-US" i="1" dirty="0"/>
              <a:t>q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-gons around a vertex.</a:t>
            </a:r>
          </a:p>
          <a:p>
            <a:pPr algn="l"/>
            <a:r>
              <a:rPr lang="en-US" dirty="0"/>
              <a:t>The </a:t>
            </a:r>
            <a:r>
              <a:rPr lang="en-US" i="1" dirty="0"/>
              <a:t>q</a:t>
            </a:r>
            <a:r>
              <a:rPr lang="en-US" dirty="0"/>
              <a:t>-gon is a “vertex figure”, the cyclic path of neighboring vertices.</a:t>
            </a:r>
          </a:p>
          <a:p>
            <a:pPr algn="l"/>
            <a:r>
              <a:rPr lang="en-US" dirty="0"/>
              <a:t>{3, 3} is self-dual. {3, </a:t>
            </a:r>
            <a:r>
              <a:rPr lang="en-US" i="1" dirty="0"/>
              <a:t>p</a:t>
            </a:r>
            <a:r>
              <a:rPr lang="en-US" dirty="0"/>
              <a:t>} and {</a:t>
            </a:r>
            <a:r>
              <a:rPr lang="en-US" i="1" dirty="0"/>
              <a:t>p</a:t>
            </a:r>
            <a:r>
              <a:rPr lang="en-US" dirty="0"/>
              <a:t>, 3} are duals, </a:t>
            </a:r>
            <a:r>
              <a:rPr lang="en-US" i="1" dirty="0"/>
              <a:t>p</a:t>
            </a:r>
            <a:r>
              <a:rPr lang="en-US" dirty="0"/>
              <a:t>=4, 5.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485DF5-88EE-0ECA-92F2-43722AD17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119" y="3161100"/>
            <a:ext cx="9069452" cy="3542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10223F-B564-2EFB-B700-382D43D76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619" y="1841043"/>
            <a:ext cx="2471597" cy="132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83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51B1-42A9-FEBC-AFEA-20FBFEAA0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075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Regular polygons of the first and second kind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BB88A-90DC-F7F0-707D-4E747AFC6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79" y="1077362"/>
            <a:ext cx="11697076" cy="19102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(First) Regular </a:t>
            </a:r>
            <a:r>
              <a:rPr lang="en-US" b="1" dirty="0">
                <a:hlinkClick r:id="rId2"/>
              </a:rPr>
              <a:t>convex</a:t>
            </a:r>
            <a:r>
              <a:rPr lang="en-US" dirty="0">
                <a:hlinkClick r:id="rId2"/>
              </a:rPr>
              <a:t> polygons</a:t>
            </a:r>
            <a:r>
              <a:rPr lang="en-US" dirty="0"/>
              <a:t>, {</a:t>
            </a:r>
            <a:r>
              <a:rPr lang="en-US" i="1" dirty="0"/>
              <a:t>p</a:t>
            </a:r>
            <a:r>
              <a:rPr lang="en-US" dirty="0"/>
              <a:t>}, have </a:t>
            </a:r>
            <a:r>
              <a:rPr lang="en-US" i="1" dirty="0"/>
              <a:t>p</a:t>
            </a:r>
            <a:r>
              <a:rPr lang="en-US" dirty="0"/>
              <a:t> equal vertices and edges, p=3,4,5,…</a:t>
            </a:r>
          </a:p>
          <a:p>
            <a:pPr marL="0" indent="0">
              <a:buNone/>
            </a:pPr>
            <a:r>
              <a:rPr lang="en-US" dirty="0"/>
              <a:t>(Second) Regular </a:t>
            </a:r>
            <a:r>
              <a:rPr lang="en-US" b="1" dirty="0">
                <a:hlinkClick r:id="rId3"/>
              </a:rPr>
              <a:t>star</a:t>
            </a:r>
            <a:r>
              <a:rPr lang="en-US" dirty="0">
                <a:hlinkClick r:id="rId3"/>
              </a:rPr>
              <a:t> polygons</a:t>
            </a:r>
            <a:r>
              <a:rPr lang="en-US" dirty="0"/>
              <a:t> {</a:t>
            </a:r>
            <a:r>
              <a:rPr lang="en-US" i="1" dirty="0"/>
              <a:t>p</a:t>
            </a:r>
            <a:r>
              <a:rPr lang="en-US" dirty="0"/>
              <a:t>/</a:t>
            </a:r>
            <a:r>
              <a:rPr lang="en-US" i="1" dirty="0"/>
              <a:t>q</a:t>
            </a:r>
            <a:r>
              <a:rPr lang="en-US" dirty="0"/>
              <a:t>} have </a:t>
            </a:r>
            <a:r>
              <a:rPr lang="en-US" i="1" dirty="0"/>
              <a:t>p</a:t>
            </a:r>
            <a:r>
              <a:rPr lang="en-US" dirty="0"/>
              <a:t> vertices, edges, step </a:t>
            </a:r>
            <a:r>
              <a:rPr lang="en-US" i="1" dirty="0"/>
              <a:t>q</a:t>
            </a:r>
            <a:r>
              <a:rPr lang="en-US" dirty="0"/>
              <a:t>, </a:t>
            </a:r>
            <a:r>
              <a:rPr lang="en-US" dirty="0" err="1"/>
              <a:t>gcd</a:t>
            </a:r>
            <a:r>
              <a:rPr lang="en-US" dirty="0"/>
              <a:t>{</a:t>
            </a:r>
            <a:r>
              <a:rPr lang="en-US" i="1" dirty="0" err="1"/>
              <a:t>p</a:t>
            </a:r>
            <a:r>
              <a:rPr lang="en-US" dirty="0" err="1"/>
              <a:t>,</a:t>
            </a:r>
            <a:r>
              <a:rPr lang="en-US" i="1" dirty="0" err="1"/>
              <a:t>q</a:t>
            </a:r>
            <a:r>
              <a:rPr lang="en-US" dirty="0"/>
              <a:t>}=1</a:t>
            </a:r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i="1" dirty="0"/>
              <a:t>q</a:t>
            </a:r>
            <a:r>
              <a:rPr lang="en-US" dirty="0"/>
              <a:t> is also called the density, times the edge path wraps around.</a:t>
            </a:r>
          </a:p>
          <a:p>
            <a:pPr marL="0" indent="0">
              <a:buNone/>
            </a:pPr>
            <a:r>
              <a:rPr lang="en-US" dirty="0"/>
              <a:t>Only the </a:t>
            </a:r>
            <a:r>
              <a:rPr lang="en-US" i="1" dirty="0">
                <a:hlinkClick r:id="rId4"/>
              </a:rPr>
              <a:t>pentagram</a:t>
            </a:r>
            <a:r>
              <a:rPr lang="en-US" dirty="0"/>
              <a:t>, {5/2} exists in regular polyhedra…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5026D-02FC-4D12-546B-44AAC7694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997" y="3068983"/>
            <a:ext cx="9419376" cy="354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85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03DF-8B14-2C45-84C3-A743F252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4979"/>
            <a:ext cx="9144000" cy="78765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Second Kind: </a:t>
            </a:r>
            <a:r>
              <a:rPr lang="en-US" b="1" dirty="0">
                <a:hlinkClick r:id="rId2"/>
              </a:rPr>
              <a:t>Kepler-</a:t>
            </a:r>
            <a:r>
              <a:rPr lang="en-US" b="1" dirty="0" err="1">
                <a:hlinkClick r:id="rId2"/>
              </a:rPr>
              <a:t>Poinsot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8DAF3E-BE8E-2AF6-0E09-90D0D82C7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91" y="1240325"/>
            <a:ext cx="10954693" cy="10773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Johannes Kepler identified in 1609, </a:t>
            </a:r>
            <a:r>
              <a:rPr lang="en-US" i="1" dirty="0" err="1"/>
              <a:t>Harmonice</a:t>
            </a:r>
            <a:r>
              <a:rPr lang="en-US" i="1" dirty="0"/>
              <a:t> Mundi</a:t>
            </a:r>
          </a:p>
          <a:p>
            <a:r>
              <a:rPr lang="en-US" dirty="0"/>
              <a:t> Louis </a:t>
            </a:r>
            <a:r>
              <a:rPr lang="en-US" dirty="0" err="1"/>
              <a:t>Poinsot</a:t>
            </a:r>
            <a:r>
              <a:rPr lang="en-US" dirty="0"/>
              <a:t> rediscovered and formalized in 1809.</a:t>
            </a:r>
          </a:p>
          <a:p>
            <a:r>
              <a:rPr lang="en-US" i="1" dirty="0"/>
              <a:t>One face is colored yellow for clarity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C9FC55-EC14-E13B-01FE-07CD7CB86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47" y="2354466"/>
            <a:ext cx="10264506" cy="41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41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A879F-1F93-523A-A51C-9741A3845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2237"/>
          </a:xfrm>
        </p:spPr>
        <p:txBody>
          <a:bodyPr/>
          <a:lstStyle/>
          <a:p>
            <a:pPr algn="ctr"/>
            <a:r>
              <a:rPr lang="en-US" b="1" dirty="0"/>
              <a:t>Third Kind (a): Skew vertex figures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362E4-3230-B28A-2F13-3A7E915FB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5468"/>
            <a:ext cx="10876984" cy="19917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Donald Coxeter named these </a:t>
            </a:r>
            <a:r>
              <a:rPr lang="en-US" sz="3200" dirty="0">
                <a:hlinkClick r:id="rId2"/>
              </a:rPr>
              <a:t>infinite regular polyhedra</a:t>
            </a:r>
            <a:r>
              <a:rPr lang="en-US" sz="3200" dirty="0"/>
              <a:t> after John Flinders Petrie who in 1926 found regular faces (squares and hexagons) fit in 3D in regular skew vertex figures. </a:t>
            </a:r>
            <a:br>
              <a:rPr lang="en-US" sz="3200" dirty="0"/>
            </a:br>
            <a:r>
              <a:rPr lang="en-US" sz="3200" dirty="0"/>
              <a:t>{p, 2q| h} has 2</a:t>
            </a:r>
            <a:r>
              <a:rPr lang="en-US" sz="3200" i="1" dirty="0"/>
              <a:t>q</a:t>
            </a:r>
            <a:r>
              <a:rPr lang="en-US" sz="3200" dirty="0"/>
              <a:t> </a:t>
            </a:r>
            <a:r>
              <a:rPr lang="en-US" sz="3200" i="1" dirty="0"/>
              <a:t>p</a:t>
            </a:r>
            <a:r>
              <a:rPr lang="en-US" sz="3200" dirty="0"/>
              <a:t>-gons zig-zagging, {q}#{ }, </a:t>
            </a:r>
            <a:r>
              <a:rPr lang="en-US" sz="3200" i="1" dirty="0"/>
              <a:t>h</a:t>
            </a:r>
            <a:r>
              <a:rPr lang="en-US" sz="3200" dirty="0"/>
              <a:t>-</a:t>
            </a:r>
            <a:r>
              <a:rPr lang="en-US" sz="3200" dirty="0" err="1"/>
              <a:t>gonal</a:t>
            </a:r>
            <a:r>
              <a:rPr lang="en-US" sz="3200" dirty="0"/>
              <a:t> hole cycles.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8E2A4-F8FB-0C0B-5552-9F0014735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3429000"/>
            <a:ext cx="11924451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6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F2E4-F91B-D68B-FF3C-61654D863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261" y="172016"/>
            <a:ext cx="10115739" cy="787651"/>
          </a:xfrm>
        </p:spPr>
        <p:txBody>
          <a:bodyPr>
            <a:normAutofit/>
          </a:bodyPr>
          <a:lstStyle/>
          <a:p>
            <a:r>
              <a:rPr lang="en-US" sz="4800" b="1" dirty="0"/>
              <a:t>Detour: Polygon </a:t>
            </a:r>
            <a:r>
              <a:rPr lang="en-US" sz="4800" b="1" dirty="0">
                <a:hlinkClick r:id="rId2"/>
              </a:rPr>
              <a:t>interiors</a:t>
            </a:r>
            <a:endParaRPr lang="en-US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1AB8FA-F973-61C2-C91E-78B62E563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59667"/>
            <a:ext cx="9144000" cy="20551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Convex polygons have clear interiors.</a:t>
            </a:r>
            <a:br>
              <a:rPr lang="en-US" dirty="0"/>
            </a:br>
            <a:r>
              <a:rPr lang="en-US" dirty="0"/>
              <a:t>Star polygons are topological, not bounding space.</a:t>
            </a:r>
          </a:p>
          <a:p>
            <a:r>
              <a:rPr lang="en-US" b="1" dirty="0"/>
              <a:t>Representations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/>
              <a:t>Fill by edge crossings: logical XOR, OR, density count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/>
              <a:t>Convex hulls – polygonal interior, circular, disk interior</a:t>
            </a:r>
          </a:p>
          <a:p>
            <a:pPr marL="457200" indent="-457200" algn="l">
              <a:buFont typeface="+mj-lt"/>
              <a:buAutoNum type="arabicPeriod"/>
            </a:pPr>
            <a:endParaRPr lang="en-US" dirty="0"/>
          </a:p>
          <a:p>
            <a:pPr algn="l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9B2CB8-7BF0-AAE1-1453-3A12C6F2A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2645"/>
            <a:ext cx="12192000" cy="25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34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6288-B986-9E7B-500F-76A7F2E46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7216"/>
          </a:xfrm>
        </p:spPr>
        <p:txBody>
          <a:bodyPr/>
          <a:lstStyle/>
          <a:p>
            <a:pPr algn="ctr"/>
            <a:r>
              <a:rPr lang="en-US" b="1" dirty="0"/>
              <a:t>Third Kind (b): skew faces - </a:t>
            </a:r>
            <a:r>
              <a:rPr lang="en-US" b="1" dirty="0">
                <a:hlinkClick r:id="rId2"/>
              </a:rPr>
              <a:t>Petrial </a:t>
            </a:r>
            <a:r>
              <a:rPr lang="en-US" b="1" dirty="0" err="1">
                <a:hlinkClick r:id="rId2"/>
              </a:rPr>
              <a:t>Platonics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6EB8D-5C19-E712-5979-5515744A7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41" y="1249377"/>
            <a:ext cx="11516007" cy="19193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dirty="0" err="1"/>
              <a:t>petrial</a:t>
            </a:r>
            <a:r>
              <a:rPr lang="en-US" dirty="0"/>
              <a:t> polyhedron uses skeleton of a regular polyhedron and connects faces as regular skew polygons.</a:t>
            </a:r>
          </a:p>
          <a:p>
            <a:pPr marL="0" indent="0">
              <a:buNone/>
            </a:pPr>
            <a:r>
              <a:rPr lang="en-US" dirty="0"/>
              <a:t>Dodecahedral </a:t>
            </a:r>
            <a:r>
              <a:rPr lang="en-US" dirty="0" err="1"/>
              <a:t>petrial</a:t>
            </a:r>
            <a:r>
              <a:rPr lang="en-US" dirty="0"/>
              <a:t> {5,3}</a:t>
            </a:r>
            <a:r>
              <a:rPr lang="el-GR" baseline="-25000" dirty="0"/>
              <a:t> π</a:t>
            </a:r>
            <a:r>
              <a:rPr lang="en-US" dirty="0"/>
              <a:t> has central skew decagon faces: {5}#{ }.</a:t>
            </a:r>
          </a:p>
          <a:p>
            <a:pPr marL="0" indent="0">
              <a:buNone/>
            </a:pPr>
            <a:r>
              <a:rPr lang="en-US" dirty="0"/>
              <a:t>Drawing “interior” of skew decagon by convex hull or a skew circle.</a:t>
            </a:r>
          </a:p>
          <a:p>
            <a:pPr marL="0" indent="0">
              <a:buNone/>
            </a:pPr>
            <a:endParaRPr lang="en-US" baseline="30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F43EE2-CA2C-6DCF-3F54-218547180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67" y="3168712"/>
            <a:ext cx="11811754" cy="35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97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F72D-2A6E-2E6F-4719-55588C628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765"/>
            <a:ext cx="10025958" cy="808759"/>
          </a:xfrm>
        </p:spPr>
        <p:txBody>
          <a:bodyPr/>
          <a:lstStyle/>
          <a:p>
            <a:pPr algn="ctr"/>
            <a:r>
              <a:rPr lang="en-US" b="1" dirty="0"/>
              <a:t>Third Kind (b): skew faces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9DF81-A6EE-0842-5028-9AB6CE606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9667"/>
            <a:ext cx="10515600" cy="22180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petrial</a:t>
            </a:r>
            <a:r>
              <a:rPr lang="en-US" dirty="0"/>
              <a:t> dodecahedron has the 20 vertices, and 30 edges of dodecahedron, but only 6 faces as skew decagons.</a:t>
            </a:r>
          </a:p>
          <a:p>
            <a:pPr marL="0" indent="0">
              <a:buNone/>
            </a:pPr>
            <a:r>
              <a:rPr lang="en-US" dirty="0"/>
              <a:t>Hull render shows as interpenetrating pentagonal antiprisms</a:t>
            </a:r>
          </a:p>
          <a:p>
            <a:pPr marL="0" indent="0">
              <a:buNone/>
            </a:pPr>
            <a:r>
              <a:rPr lang="en-US" dirty="0"/>
              <a:t>Skew circular better shows 6 colored paths, 2 faces paths per edge.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938177-50A7-03E5-9AA2-4C3CAB1F0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88" y="2987643"/>
            <a:ext cx="9504734" cy="35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16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4653</TotalTime>
  <Words>1825</Words>
  <Application>Microsoft Office PowerPoint</Application>
  <PresentationFormat>Widescreen</PresentationFormat>
  <Paragraphs>127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Regular Polygons and Polyhedra of the Fourth Kind MAA NCS/MinnMATYC Fall 2025 meeting, October 11, 2025 Tom Ruen, Email: tomruen@gmail.com, Web: http://roice3.org/ruen/</vt:lpstr>
      <vt:lpstr>Regular polygons and polyhedra of the 4th kind!</vt:lpstr>
      <vt:lpstr>First Kind: Platonic solids</vt:lpstr>
      <vt:lpstr>Regular polygons of the first and second kind</vt:lpstr>
      <vt:lpstr>Second Kind: Kepler-Poinsot</vt:lpstr>
      <vt:lpstr>Third Kind (a): Skew vertex figures</vt:lpstr>
      <vt:lpstr>Detour: Polygon interiors</vt:lpstr>
      <vt:lpstr>Third Kind (b): skew faces - Petrial Platonics </vt:lpstr>
      <vt:lpstr>Third Kind (b): skew faces</vt:lpstr>
      <vt:lpstr>Detour: Configuration matrix</vt:lpstr>
      <vt:lpstr>Configurations of Kepler-Poinsot</vt:lpstr>
      <vt:lpstr>A polyhedron of 4th kind!</vt:lpstr>
      <vt:lpstr>Other examples?</vt:lpstr>
      <vt:lpstr>Another example</vt:lpstr>
      <vt:lpstr>Regular polyhedra of the 4th kind</vt:lpstr>
      <vt:lpstr>How many small symmetric graphs?</vt:lpstr>
      <vt:lpstr>Dr. Marston Conder, 2021  Department of Mathematics, University of Auckland</vt:lpstr>
      <vt:lpstr>Symmetric connected graphs with 2…15 vertices</vt:lpstr>
      <vt:lpstr>Graph products</vt:lpstr>
      <vt:lpstr>Circulant graphs Cip{q1,q2,…,qk}</vt:lpstr>
      <vt:lpstr>Bipartite circulant graphs</vt:lpstr>
      <vt:lpstr>What is a regular polygon?</vt:lpstr>
      <vt:lpstr>PowerPoint Presentation</vt:lpstr>
      <vt:lpstr>Regular Polygons of the 5th kind</vt:lpstr>
      <vt:lpstr>Projective Geometries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Ruen</dc:creator>
  <cp:lastModifiedBy>Tom Ruen</cp:lastModifiedBy>
  <cp:revision>94</cp:revision>
  <dcterms:created xsi:type="dcterms:W3CDTF">2025-10-09T17:36:10Z</dcterms:created>
  <dcterms:modified xsi:type="dcterms:W3CDTF">2025-10-12T23:41:35Z</dcterms:modified>
</cp:coreProperties>
</file>